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9" r:id="rId3"/>
    <p:sldId id="264" r:id="rId4"/>
    <p:sldId id="280" r:id="rId5"/>
    <p:sldId id="281" r:id="rId6"/>
    <p:sldId id="282" r:id="rId7"/>
    <p:sldId id="287" r:id="rId8"/>
    <p:sldId id="279" r:id="rId9"/>
    <p:sldId id="277" r:id="rId10"/>
    <p:sldId id="278" r:id="rId11"/>
    <p:sldId id="283" r:id="rId12"/>
    <p:sldId id="284" r:id="rId13"/>
    <p:sldId id="285" r:id="rId14"/>
    <p:sldId id="288" r:id="rId15"/>
    <p:sldId id="286" r:id="rId16"/>
    <p:sldId id="261" r:id="rId17"/>
    <p:sldId id="262" r:id="rId18"/>
    <p:sldId id="267" r:id="rId19"/>
    <p:sldId id="276"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0" d="100"/>
          <a:sy n="40" d="100"/>
        </p:scale>
        <p:origin x="72" y="6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92"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Credit Score</c:v>
                </c:pt>
              </c:strCache>
            </c:strRef>
          </c:tx>
          <c:dPt>
            <c:idx val="0"/>
            <c:bubble3D val="0"/>
            <c:spPr>
              <a:solidFill>
                <a:schemeClr val="accent1"/>
              </a:solidFill>
              <a:ln w="16953">
                <a:solidFill>
                  <a:schemeClr val="lt1"/>
                </a:solidFill>
              </a:ln>
              <a:effectLst/>
            </c:spPr>
            <c:extLst>
              <c:ext xmlns:c16="http://schemas.microsoft.com/office/drawing/2014/chart" uri="{C3380CC4-5D6E-409C-BE32-E72D297353CC}">
                <c16:uniqueId val="{00000000-3C6D-4527-80FD-3F87340959B9}"/>
              </c:ext>
            </c:extLst>
          </c:dPt>
          <c:dPt>
            <c:idx val="1"/>
            <c:bubble3D val="0"/>
            <c:spPr>
              <a:solidFill>
                <a:schemeClr val="accent2"/>
              </a:solidFill>
              <a:ln w="16953">
                <a:solidFill>
                  <a:schemeClr val="lt1"/>
                </a:solidFill>
              </a:ln>
              <a:effectLst/>
            </c:spPr>
            <c:extLst>
              <c:ext xmlns:c16="http://schemas.microsoft.com/office/drawing/2014/chart" uri="{C3380CC4-5D6E-409C-BE32-E72D297353CC}">
                <c16:uniqueId val="{00000001-3C6D-4527-80FD-3F87340959B9}"/>
              </c:ext>
            </c:extLst>
          </c:dPt>
          <c:dPt>
            <c:idx val="2"/>
            <c:bubble3D val="0"/>
            <c:spPr>
              <a:solidFill>
                <a:schemeClr val="accent3"/>
              </a:solidFill>
              <a:ln w="16953">
                <a:solidFill>
                  <a:schemeClr val="lt1"/>
                </a:solidFill>
              </a:ln>
              <a:effectLst/>
            </c:spPr>
            <c:extLst>
              <c:ext xmlns:c16="http://schemas.microsoft.com/office/drawing/2014/chart" uri="{C3380CC4-5D6E-409C-BE32-E72D297353CC}">
                <c16:uniqueId val="{00000002-3C6D-4527-80FD-3F87340959B9}"/>
              </c:ext>
            </c:extLst>
          </c:dPt>
          <c:dPt>
            <c:idx val="3"/>
            <c:bubble3D val="0"/>
            <c:spPr>
              <a:solidFill>
                <a:schemeClr val="accent4"/>
              </a:solidFill>
              <a:ln w="16953">
                <a:solidFill>
                  <a:schemeClr val="lt1"/>
                </a:solidFill>
              </a:ln>
              <a:effectLst/>
            </c:spPr>
            <c:extLst>
              <c:ext xmlns:c16="http://schemas.microsoft.com/office/drawing/2014/chart" uri="{C3380CC4-5D6E-409C-BE32-E72D297353CC}">
                <c16:uniqueId val="{00000003-3C6D-4527-80FD-3F87340959B9}"/>
              </c:ext>
            </c:extLst>
          </c:dPt>
          <c:dPt>
            <c:idx val="4"/>
            <c:bubble3D val="0"/>
            <c:spPr>
              <a:solidFill>
                <a:schemeClr val="accent5"/>
              </a:solidFill>
              <a:ln w="16953">
                <a:solidFill>
                  <a:schemeClr val="lt1"/>
                </a:solidFill>
              </a:ln>
              <a:effectLst/>
            </c:spPr>
            <c:extLst>
              <c:ext xmlns:c16="http://schemas.microsoft.com/office/drawing/2014/chart" uri="{C3380CC4-5D6E-409C-BE32-E72D297353CC}">
                <c16:uniqueId val="{00000004-3C6D-4527-80FD-3F87340959B9}"/>
              </c:ext>
            </c:extLst>
          </c:dPt>
          <c:dLbls>
            <c:spPr>
              <a:noFill/>
              <a:ln>
                <a:noFill/>
              </a:ln>
              <a:effectLst/>
            </c:spPr>
            <c:txPr>
              <a:bodyPr rot="0" spcFirstLastPara="1" vertOverflow="ellipsis" vert="horz" wrap="square" lIns="38100" tIns="19050" rIns="38100" bIns="19050" anchor="ctr" anchorCtr="1">
                <a:spAutoFit/>
              </a:bodyPr>
              <a:lstStyle/>
              <a:p>
                <a:pPr>
                  <a:defRPr sz="2136"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8477"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Amount owed</c:v>
                </c:pt>
                <c:pt idx="1">
                  <c:v>New Credit</c:v>
                </c:pt>
                <c:pt idx="2">
                  <c:v>Length of Credit History</c:v>
                </c:pt>
                <c:pt idx="3">
                  <c:v>Credit Mix</c:v>
                </c:pt>
                <c:pt idx="4">
                  <c:v>Payment History</c:v>
                </c:pt>
              </c:strCache>
            </c:strRef>
          </c:cat>
          <c:val>
            <c:numRef>
              <c:f>Sheet1!$B$2:$B$6</c:f>
              <c:numCache>
                <c:formatCode>0%</c:formatCode>
                <c:ptCount val="5"/>
                <c:pt idx="0">
                  <c:v>0.3</c:v>
                </c:pt>
                <c:pt idx="1">
                  <c:v>0.1</c:v>
                </c:pt>
                <c:pt idx="2">
                  <c:v>0.15</c:v>
                </c:pt>
                <c:pt idx="3">
                  <c:v>0.1</c:v>
                </c:pt>
                <c:pt idx="4">
                  <c:v>0.35</c:v>
                </c:pt>
              </c:numCache>
            </c:numRef>
          </c:val>
          <c:extLst>
            <c:ext xmlns:c16="http://schemas.microsoft.com/office/drawing/2014/chart" uri="{C3380CC4-5D6E-409C-BE32-E72D297353CC}">
              <c16:uniqueId val="{00000005-3C6D-4527-80FD-3F87340959B9}"/>
            </c:ext>
          </c:extLst>
        </c:ser>
        <c:dLbls>
          <c:showLegendKey val="0"/>
          <c:showVal val="0"/>
          <c:showCatName val="0"/>
          <c:showSerName val="0"/>
          <c:showPercent val="0"/>
          <c:showBubbleSize val="0"/>
          <c:showLeaderLines val="1"/>
        </c:dLbls>
        <c:firstSliceAng val="0"/>
      </c:pieChart>
      <c:spPr>
        <a:noFill/>
        <a:ln w="22605">
          <a:noFill/>
        </a:ln>
      </c:spPr>
    </c:plotArea>
    <c:legend>
      <c:legendPos val="b"/>
      <c:overlay val="0"/>
      <c:spPr>
        <a:noFill/>
        <a:ln>
          <a:noFill/>
        </a:ln>
        <a:effectLst/>
      </c:spPr>
      <c:txPr>
        <a:bodyPr rot="0" spcFirstLastPara="1" vertOverflow="ellipsis" vert="horz" wrap="square" anchor="ctr" anchorCtr="1"/>
        <a:lstStyle/>
        <a:p>
          <a:pPr>
            <a:defRPr sz="2136"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69DE0-F45D-4800-A319-8480400855E4}" type="doc">
      <dgm:prSet loTypeId="urn:microsoft.com/office/officeart/2005/8/layout/hList9" loCatId="list" qsTypeId="urn:microsoft.com/office/officeart/2005/8/quickstyle/simple1" qsCatId="simple" csTypeId="urn:microsoft.com/office/officeart/2005/8/colors/colorful2" csCatId="colorful" phldr="1"/>
      <dgm:spPr/>
      <dgm:t>
        <a:bodyPr/>
        <a:lstStyle/>
        <a:p>
          <a:endParaRPr lang="en-US"/>
        </a:p>
      </dgm:t>
    </dgm:pt>
    <dgm:pt modelId="{480C3FC5-D096-429F-B79F-E41CCFF1C511}">
      <dgm:prSet phldrT="[Text]"/>
      <dgm:spPr/>
      <dgm:t>
        <a:bodyPr/>
        <a:lstStyle/>
        <a:p>
          <a:r>
            <a:rPr lang="en-US" b="1" dirty="0"/>
            <a:t>579 or Less</a:t>
          </a:r>
        </a:p>
      </dgm:t>
    </dgm:pt>
    <dgm:pt modelId="{2766FE26-E13D-44E2-A0E6-4896DEA3CB32}" type="parTrans" cxnId="{8CCD0280-B439-4842-966F-268779C26BC8}">
      <dgm:prSet/>
      <dgm:spPr/>
      <dgm:t>
        <a:bodyPr/>
        <a:lstStyle/>
        <a:p>
          <a:endParaRPr lang="en-US"/>
        </a:p>
      </dgm:t>
    </dgm:pt>
    <dgm:pt modelId="{77BA56EB-1E87-44F1-B29F-DE250DD5D723}" type="sibTrans" cxnId="{8CCD0280-B439-4842-966F-268779C26BC8}">
      <dgm:prSet/>
      <dgm:spPr/>
      <dgm:t>
        <a:bodyPr/>
        <a:lstStyle/>
        <a:p>
          <a:endParaRPr lang="en-US"/>
        </a:p>
      </dgm:t>
    </dgm:pt>
    <dgm:pt modelId="{AA2BF99B-53F5-4C12-A69F-300C6A9E251F}">
      <dgm:prSet phldrT="[Text]" custT="1"/>
      <dgm:spPr/>
      <dgm:t>
        <a:bodyPr/>
        <a:lstStyle/>
        <a:p>
          <a:r>
            <a:rPr lang="en-US" sz="1800" b="1" dirty="0"/>
            <a:t>Risky borrower</a:t>
          </a:r>
        </a:p>
      </dgm:t>
    </dgm:pt>
    <dgm:pt modelId="{2B26C87D-A7AE-4A79-99EA-C163D17EED08}" type="parTrans" cxnId="{0039545F-3789-42B0-B58D-E7D513E7AE21}">
      <dgm:prSet/>
      <dgm:spPr/>
      <dgm:t>
        <a:bodyPr/>
        <a:lstStyle/>
        <a:p>
          <a:endParaRPr lang="en-US"/>
        </a:p>
      </dgm:t>
    </dgm:pt>
    <dgm:pt modelId="{4EA0C5DC-F6F1-42E0-931C-1CD93678A24C}" type="sibTrans" cxnId="{0039545F-3789-42B0-B58D-E7D513E7AE21}">
      <dgm:prSet/>
      <dgm:spPr/>
      <dgm:t>
        <a:bodyPr/>
        <a:lstStyle/>
        <a:p>
          <a:endParaRPr lang="en-US"/>
        </a:p>
      </dgm:t>
    </dgm:pt>
    <dgm:pt modelId="{A5970E50-A77B-4BC1-BBBE-9ACC08B06D1F}">
      <dgm:prSet phldrT="[Text]"/>
      <dgm:spPr/>
      <dgm:t>
        <a:bodyPr/>
        <a:lstStyle/>
        <a:p>
          <a:r>
            <a:rPr lang="en-US" b="1" dirty="0"/>
            <a:t>580 to 669</a:t>
          </a:r>
        </a:p>
      </dgm:t>
    </dgm:pt>
    <dgm:pt modelId="{CCCF11AF-F74E-4C30-991E-7FD6C69853CE}" type="parTrans" cxnId="{E443C65C-6A07-4777-88D0-3EE29FE4235C}">
      <dgm:prSet/>
      <dgm:spPr/>
      <dgm:t>
        <a:bodyPr/>
        <a:lstStyle/>
        <a:p>
          <a:endParaRPr lang="en-US"/>
        </a:p>
      </dgm:t>
    </dgm:pt>
    <dgm:pt modelId="{00DEEE15-990A-45B7-B0EE-D38979BCEA73}" type="sibTrans" cxnId="{E443C65C-6A07-4777-88D0-3EE29FE4235C}">
      <dgm:prSet/>
      <dgm:spPr/>
      <dgm:t>
        <a:bodyPr/>
        <a:lstStyle/>
        <a:p>
          <a:endParaRPr lang="en-US"/>
        </a:p>
      </dgm:t>
    </dgm:pt>
    <dgm:pt modelId="{4982CFBD-A93F-4354-98B7-06A002CE460B}">
      <dgm:prSet phldrT="[Text]" custT="1"/>
      <dgm:spPr/>
      <dgm:t>
        <a:bodyPr/>
        <a:lstStyle/>
        <a:p>
          <a:r>
            <a:rPr lang="en-US" sz="1800" b="1" dirty="0"/>
            <a:t>Some lenders will approve loans with this score	 </a:t>
          </a:r>
        </a:p>
      </dgm:t>
    </dgm:pt>
    <dgm:pt modelId="{176FBCEC-64CF-4A7C-8425-82D0AD672527}" type="parTrans" cxnId="{DCFB8CDF-A307-4BEA-B5DF-07C7805AA45A}">
      <dgm:prSet/>
      <dgm:spPr/>
      <dgm:t>
        <a:bodyPr/>
        <a:lstStyle/>
        <a:p>
          <a:endParaRPr lang="en-US"/>
        </a:p>
      </dgm:t>
    </dgm:pt>
    <dgm:pt modelId="{D528DC42-FE45-48D0-960A-EA595B244C0C}" type="sibTrans" cxnId="{DCFB8CDF-A307-4BEA-B5DF-07C7805AA45A}">
      <dgm:prSet/>
      <dgm:spPr/>
      <dgm:t>
        <a:bodyPr/>
        <a:lstStyle/>
        <a:p>
          <a:endParaRPr lang="en-US"/>
        </a:p>
      </dgm:t>
    </dgm:pt>
    <dgm:pt modelId="{D4DE627F-F73D-4323-BB08-0C3FC2B98389}">
      <dgm:prSet phldrT="[Text]"/>
      <dgm:spPr/>
      <dgm:t>
        <a:bodyPr/>
        <a:lstStyle/>
        <a:p>
          <a:r>
            <a:rPr lang="en-US" b="1" dirty="0"/>
            <a:t>670 to 739</a:t>
          </a:r>
        </a:p>
      </dgm:t>
    </dgm:pt>
    <dgm:pt modelId="{2E09AC25-A490-4F9F-AE34-ED5B6F09CB36}" type="parTrans" cxnId="{EB0483AB-C0BF-4CEE-BBD0-A365A10AEF27}">
      <dgm:prSet/>
      <dgm:spPr/>
      <dgm:t>
        <a:bodyPr/>
        <a:lstStyle/>
        <a:p>
          <a:endParaRPr lang="en-US"/>
        </a:p>
      </dgm:t>
    </dgm:pt>
    <dgm:pt modelId="{DE3BBD9F-CCCE-4F9C-B471-5E22979EDC08}" type="sibTrans" cxnId="{EB0483AB-C0BF-4CEE-BBD0-A365A10AEF27}">
      <dgm:prSet/>
      <dgm:spPr/>
      <dgm:t>
        <a:bodyPr/>
        <a:lstStyle/>
        <a:p>
          <a:endParaRPr lang="en-US"/>
        </a:p>
      </dgm:t>
    </dgm:pt>
    <dgm:pt modelId="{6C402A9B-700A-4616-802A-33AC931DD46F}">
      <dgm:prSet phldrT="[Text]"/>
      <dgm:spPr/>
      <dgm:t>
        <a:bodyPr/>
        <a:lstStyle/>
        <a:p>
          <a:r>
            <a:rPr lang="en-US" b="1" dirty="0"/>
            <a:t>740 to 799</a:t>
          </a:r>
        </a:p>
      </dgm:t>
    </dgm:pt>
    <dgm:pt modelId="{6C7C3D52-CC62-4606-9213-7576D51C108F}" type="parTrans" cxnId="{4776A62A-E2A4-42E4-B918-EF8BA3B87924}">
      <dgm:prSet/>
      <dgm:spPr/>
      <dgm:t>
        <a:bodyPr/>
        <a:lstStyle/>
        <a:p>
          <a:endParaRPr lang="en-US"/>
        </a:p>
      </dgm:t>
    </dgm:pt>
    <dgm:pt modelId="{21745047-3F5C-4F6F-9E08-AA4B3AF87E71}" type="sibTrans" cxnId="{4776A62A-E2A4-42E4-B918-EF8BA3B87924}">
      <dgm:prSet/>
      <dgm:spPr/>
      <dgm:t>
        <a:bodyPr/>
        <a:lstStyle/>
        <a:p>
          <a:endParaRPr lang="en-US"/>
        </a:p>
      </dgm:t>
    </dgm:pt>
    <dgm:pt modelId="{57969633-1E10-491E-AC07-74D49E3E94A8}">
      <dgm:prSet phldrT="[Text]"/>
      <dgm:spPr/>
      <dgm:t>
        <a:bodyPr/>
        <a:lstStyle/>
        <a:p>
          <a:r>
            <a:rPr lang="en-US" b="1" dirty="0"/>
            <a:t>800</a:t>
          </a:r>
        </a:p>
      </dgm:t>
    </dgm:pt>
    <dgm:pt modelId="{5A8A0277-ADB4-4A57-93CC-93B782E4900E}" type="parTrans" cxnId="{9A4A4B6E-1B6E-485C-AC02-AED73468366F}">
      <dgm:prSet/>
      <dgm:spPr/>
      <dgm:t>
        <a:bodyPr/>
        <a:lstStyle/>
        <a:p>
          <a:endParaRPr lang="en-US"/>
        </a:p>
      </dgm:t>
    </dgm:pt>
    <dgm:pt modelId="{D3949466-5E28-4714-9825-E5C2E766236C}" type="sibTrans" cxnId="{9A4A4B6E-1B6E-485C-AC02-AED73468366F}">
      <dgm:prSet/>
      <dgm:spPr/>
      <dgm:t>
        <a:bodyPr/>
        <a:lstStyle/>
        <a:p>
          <a:endParaRPr lang="en-US"/>
        </a:p>
      </dgm:t>
    </dgm:pt>
    <dgm:pt modelId="{7C754495-D8C3-415E-A182-790DFCB58343}">
      <dgm:prSet phldrT="[Text]" custT="1"/>
      <dgm:spPr/>
      <dgm:t>
        <a:bodyPr/>
        <a:lstStyle/>
        <a:p>
          <a:r>
            <a:rPr lang="en-US" sz="1800" b="1" dirty="0"/>
            <a:t>Most lenders consider this a good score</a:t>
          </a:r>
        </a:p>
      </dgm:t>
    </dgm:pt>
    <dgm:pt modelId="{927D564A-408F-4EB9-B6AE-ACE1465E428B}" type="parTrans" cxnId="{B7D40443-E8AC-4F84-AAA7-A8C1671CAAFA}">
      <dgm:prSet/>
      <dgm:spPr/>
      <dgm:t>
        <a:bodyPr/>
        <a:lstStyle/>
        <a:p>
          <a:endParaRPr lang="en-US"/>
        </a:p>
      </dgm:t>
    </dgm:pt>
    <dgm:pt modelId="{F7A0289C-5C7A-47CE-99B1-DA9DC24F1D4B}" type="sibTrans" cxnId="{B7D40443-E8AC-4F84-AAA7-A8C1671CAAFA}">
      <dgm:prSet/>
      <dgm:spPr/>
      <dgm:t>
        <a:bodyPr/>
        <a:lstStyle/>
        <a:p>
          <a:endParaRPr lang="en-US"/>
        </a:p>
      </dgm:t>
    </dgm:pt>
    <dgm:pt modelId="{69F0F0FD-76BB-4164-83A9-4EA1ADB5A731}">
      <dgm:prSet custT="1"/>
      <dgm:spPr/>
      <dgm:t>
        <a:bodyPr/>
        <a:lstStyle/>
        <a:p>
          <a:r>
            <a:rPr lang="en-US" sz="1800" b="1" dirty="0"/>
            <a:t>Lenders view you as a very dependable borrower</a:t>
          </a:r>
        </a:p>
      </dgm:t>
    </dgm:pt>
    <dgm:pt modelId="{782A827C-1F0F-4560-8133-237B27B3B1C7}" type="parTrans" cxnId="{71713EBB-C56A-485D-8871-9F384FFA5CC1}">
      <dgm:prSet/>
      <dgm:spPr/>
      <dgm:t>
        <a:bodyPr/>
        <a:lstStyle/>
        <a:p>
          <a:endParaRPr lang="en-US"/>
        </a:p>
      </dgm:t>
    </dgm:pt>
    <dgm:pt modelId="{880CE0AA-8861-440D-9C98-8AC42C0ECA50}" type="sibTrans" cxnId="{71713EBB-C56A-485D-8871-9F384FFA5CC1}">
      <dgm:prSet/>
      <dgm:spPr/>
      <dgm:t>
        <a:bodyPr/>
        <a:lstStyle/>
        <a:p>
          <a:endParaRPr lang="en-US"/>
        </a:p>
      </dgm:t>
    </dgm:pt>
    <dgm:pt modelId="{F33CE284-66D4-4C38-A260-0B697DA64353}">
      <dgm:prSet custT="1"/>
      <dgm:spPr/>
      <dgm:t>
        <a:bodyPr/>
        <a:lstStyle/>
        <a:p>
          <a:r>
            <a:rPr lang="en-US" sz="1600" b="1" dirty="0"/>
            <a:t>Lenders view you as an exceptional borrower</a:t>
          </a:r>
        </a:p>
      </dgm:t>
    </dgm:pt>
    <dgm:pt modelId="{41D956C5-049F-49F9-AA99-E1B194B373CD}" type="parTrans" cxnId="{1F3B80F2-D213-44FA-BDC8-183CA5434030}">
      <dgm:prSet/>
      <dgm:spPr/>
      <dgm:t>
        <a:bodyPr/>
        <a:lstStyle/>
        <a:p>
          <a:endParaRPr lang="en-US"/>
        </a:p>
      </dgm:t>
    </dgm:pt>
    <dgm:pt modelId="{1D3E6B88-BAEC-4E4B-BC0C-6CF789E1BE96}" type="sibTrans" cxnId="{1F3B80F2-D213-44FA-BDC8-183CA5434030}">
      <dgm:prSet/>
      <dgm:spPr/>
      <dgm:t>
        <a:bodyPr/>
        <a:lstStyle/>
        <a:p>
          <a:endParaRPr lang="en-US"/>
        </a:p>
      </dgm:t>
    </dgm:pt>
    <dgm:pt modelId="{31730A7F-FA8A-4B26-9EB4-4E552BF937AB}" type="pres">
      <dgm:prSet presAssocID="{2BD69DE0-F45D-4800-A319-8480400855E4}" presName="list" presStyleCnt="0">
        <dgm:presLayoutVars>
          <dgm:dir/>
          <dgm:animLvl val="lvl"/>
        </dgm:presLayoutVars>
      </dgm:prSet>
      <dgm:spPr/>
    </dgm:pt>
    <dgm:pt modelId="{0A3428CE-70A9-4C3E-B613-4B07DEB58340}" type="pres">
      <dgm:prSet presAssocID="{480C3FC5-D096-429F-B79F-E41CCFF1C511}" presName="posSpace" presStyleCnt="0"/>
      <dgm:spPr/>
    </dgm:pt>
    <dgm:pt modelId="{B00DB786-529E-47C5-8049-95390693E080}" type="pres">
      <dgm:prSet presAssocID="{480C3FC5-D096-429F-B79F-E41CCFF1C511}" presName="vertFlow" presStyleCnt="0"/>
      <dgm:spPr/>
    </dgm:pt>
    <dgm:pt modelId="{1BC7CBE8-D42C-437D-A856-A9EF4312E291}" type="pres">
      <dgm:prSet presAssocID="{480C3FC5-D096-429F-B79F-E41CCFF1C511}" presName="topSpace" presStyleCnt="0"/>
      <dgm:spPr/>
    </dgm:pt>
    <dgm:pt modelId="{6A622E50-DEA1-435E-835F-19251CDF675F}" type="pres">
      <dgm:prSet presAssocID="{480C3FC5-D096-429F-B79F-E41CCFF1C511}" presName="firstComp" presStyleCnt="0"/>
      <dgm:spPr/>
    </dgm:pt>
    <dgm:pt modelId="{10B90448-0207-46D6-ABEC-C5395836015F}" type="pres">
      <dgm:prSet presAssocID="{480C3FC5-D096-429F-B79F-E41CCFF1C511}" presName="firstChild" presStyleLbl="bgAccFollowNode1" presStyleIdx="0" presStyleCnt="5" custScaleX="99745" custScaleY="224699"/>
      <dgm:spPr/>
    </dgm:pt>
    <dgm:pt modelId="{AD27A2D5-149E-453B-AE8F-7C91782833C8}" type="pres">
      <dgm:prSet presAssocID="{480C3FC5-D096-429F-B79F-E41CCFF1C511}" presName="firstChildTx" presStyleLbl="bgAccFollowNode1" presStyleIdx="0" presStyleCnt="5">
        <dgm:presLayoutVars>
          <dgm:bulletEnabled val="1"/>
        </dgm:presLayoutVars>
      </dgm:prSet>
      <dgm:spPr/>
    </dgm:pt>
    <dgm:pt modelId="{5651E5F8-8A52-47E0-B087-09626D490347}" type="pres">
      <dgm:prSet presAssocID="{480C3FC5-D096-429F-B79F-E41CCFF1C511}" presName="negSpace" presStyleCnt="0"/>
      <dgm:spPr/>
    </dgm:pt>
    <dgm:pt modelId="{BBB1754A-FD73-4C7B-A730-7FEC73A1ADEF}" type="pres">
      <dgm:prSet presAssocID="{480C3FC5-D096-429F-B79F-E41CCFF1C511}" presName="circle" presStyleLbl="node1" presStyleIdx="0" presStyleCnt="5"/>
      <dgm:spPr/>
    </dgm:pt>
    <dgm:pt modelId="{DCCD46FD-3E52-4673-8261-AD14B1078B4B}" type="pres">
      <dgm:prSet presAssocID="{77BA56EB-1E87-44F1-B29F-DE250DD5D723}" presName="transSpace" presStyleCnt="0"/>
      <dgm:spPr/>
    </dgm:pt>
    <dgm:pt modelId="{C84DD863-6AE1-4253-A70D-3618FD771B2C}" type="pres">
      <dgm:prSet presAssocID="{A5970E50-A77B-4BC1-BBBE-9ACC08B06D1F}" presName="posSpace" presStyleCnt="0"/>
      <dgm:spPr/>
    </dgm:pt>
    <dgm:pt modelId="{ED661DAF-CA56-48EA-B92D-45ACF0A0345D}" type="pres">
      <dgm:prSet presAssocID="{A5970E50-A77B-4BC1-BBBE-9ACC08B06D1F}" presName="vertFlow" presStyleCnt="0"/>
      <dgm:spPr/>
    </dgm:pt>
    <dgm:pt modelId="{3E311C7B-E192-4FDD-A33E-B3110C709B33}" type="pres">
      <dgm:prSet presAssocID="{A5970E50-A77B-4BC1-BBBE-9ACC08B06D1F}" presName="topSpace" presStyleCnt="0"/>
      <dgm:spPr/>
    </dgm:pt>
    <dgm:pt modelId="{2160C6D7-447F-4BE1-8159-E1CEBC298E25}" type="pres">
      <dgm:prSet presAssocID="{A5970E50-A77B-4BC1-BBBE-9ACC08B06D1F}" presName="firstComp" presStyleCnt="0"/>
      <dgm:spPr/>
    </dgm:pt>
    <dgm:pt modelId="{C954ED4B-368F-4B13-8909-CA688D2D1E74}" type="pres">
      <dgm:prSet presAssocID="{A5970E50-A77B-4BC1-BBBE-9ACC08B06D1F}" presName="firstChild" presStyleLbl="bgAccFollowNode1" presStyleIdx="1" presStyleCnt="5" custScaleY="224698"/>
      <dgm:spPr/>
    </dgm:pt>
    <dgm:pt modelId="{099F2185-D9F0-4625-9AB7-DDEB4C080DB5}" type="pres">
      <dgm:prSet presAssocID="{A5970E50-A77B-4BC1-BBBE-9ACC08B06D1F}" presName="firstChildTx" presStyleLbl="bgAccFollowNode1" presStyleIdx="1" presStyleCnt="5">
        <dgm:presLayoutVars>
          <dgm:bulletEnabled val="1"/>
        </dgm:presLayoutVars>
      </dgm:prSet>
      <dgm:spPr/>
    </dgm:pt>
    <dgm:pt modelId="{C02D5406-B4A1-4E8F-9AB3-DA191E91F623}" type="pres">
      <dgm:prSet presAssocID="{A5970E50-A77B-4BC1-BBBE-9ACC08B06D1F}" presName="negSpace" presStyleCnt="0"/>
      <dgm:spPr/>
    </dgm:pt>
    <dgm:pt modelId="{47908D03-4A38-4987-B8C8-E212B9E7F960}" type="pres">
      <dgm:prSet presAssocID="{A5970E50-A77B-4BC1-BBBE-9ACC08B06D1F}" presName="circle" presStyleLbl="node1" presStyleIdx="1" presStyleCnt="5"/>
      <dgm:spPr/>
    </dgm:pt>
    <dgm:pt modelId="{8542C636-7451-4CF8-A02C-E2C5E3DCE8E3}" type="pres">
      <dgm:prSet presAssocID="{00DEEE15-990A-45B7-B0EE-D38979BCEA73}" presName="transSpace" presStyleCnt="0"/>
      <dgm:spPr/>
    </dgm:pt>
    <dgm:pt modelId="{F6521670-851B-42C5-800A-7A500CB8F86F}" type="pres">
      <dgm:prSet presAssocID="{D4DE627F-F73D-4323-BB08-0C3FC2B98389}" presName="posSpace" presStyleCnt="0"/>
      <dgm:spPr/>
    </dgm:pt>
    <dgm:pt modelId="{3E9C8F12-4B9E-463E-9AF5-E772C0EC16C5}" type="pres">
      <dgm:prSet presAssocID="{D4DE627F-F73D-4323-BB08-0C3FC2B98389}" presName="vertFlow" presStyleCnt="0"/>
      <dgm:spPr/>
    </dgm:pt>
    <dgm:pt modelId="{F3979040-8CAE-4ABF-8E42-03D2F4D64BD1}" type="pres">
      <dgm:prSet presAssocID="{D4DE627F-F73D-4323-BB08-0C3FC2B98389}" presName="topSpace" presStyleCnt="0"/>
      <dgm:spPr/>
    </dgm:pt>
    <dgm:pt modelId="{4E3D3EA8-F9F0-4309-B4DC-FB8899E45726}" type="pres">
      <dgm:prSet presAssocID="{D4DE627F-F73D-4323-BB08-0C3FC2B98389}" presName="firstComp" presStyleCnt="0"/>
      <dgm:spPr/>
    </dgm:pt>
    <dgm:pt modelId="{0E828FDD-1A9B-4FAD-BFF5-298D608E4210}" type="pres">
      <dgm:prSet presAssocID="{D4DE627F-F73D-4323-BB08-0C3FC2B98389}" presName="firstChild" presStyleLbl="bgAccFollowNode1" presStyleIdx="2" presStyleCnt="5" custScaleY="224698"/>
      <dgm:spPr/>
    </dgm:pt>
    <dgm:pt modelId="{874F142F-BFC7-4DB5-9895-0CCBEA024A26}" type="pres">
      <dgm:prSet presAssocID="{D4DE627F-F73D-4323-BB08-0C3FC2B98389}" presName="firstChildTx" presStyleLbl="bgAccFollowNode1" presStyleIdx="2" presStyleCnt="5">
        <dgm:presLayoutVars>
          <dgm:bulletEnabled val="1"/>
        </dgm:presLayoutVars>
      </dgm:prSet>
      <dgm:spPr/>
    </dgm:pt>
    <dgm:pt modelId="{B696F0E2-F516-4080-8362-79FC606CFFB0}" type="pres">
      <dgm:prSet presAssocID="{D4DE627F-F73D-4323-BB08-0C3FC2B98389}" presName="negSpace" presStyleCnt="0"/>
      <dgm:spPr/>
    </dgm:pt>
    <dgm:pt modelId="{3728F3F7-1C87-44A1-8545-1E734B6630A5}" type="pres">
      <dgm:prSet presAssocID="{D4DE627F-F73D-4323-BB08-0C3FC2B98389}" presName="circle" presStyleLbl="node1" presStyleIdx="2" presStyleCnt="5"/>
      <dgm:spPr/>
    </dgm:pt>
    <dgm:pt modelId="{E935337C-2236-43C4-B845-100CD71E0FE5}" type="pres">
      <dgm:prSet presAssocID="{DE3BBD9F-CCCE-4F9C-B471-5E22979EDC08}" presName="transSpace" presStyleCnt="0"/>
      <dgm:spPr/>
    </dgm:pt>
    <dgm:pt modelId="{D0F153A9-E6A1-4960-85A9-9509926D946D}" type="pres">
      <dgm:prSet presAssocID="{6C402A9B-700A-4616-802A-33AC931DD46F}" presName="posSpace" presStyleCnt="0"/>
      <dgm:spPr/>
    </dgm:pt>
    <dgm:pt modelId="{E33ABA9B-370D-4D8E-9E44-F050FA1EA6B3}" type="pres">
      <dgm:prSet presAssocID="{6C402A9B-700A-4616-802A-33AC931DD46F}" presName="vertFlow" presStyleCnt="0"/>
      <dgm:spPr/>
    </dgm:pt>
    <dgm:pt modelId="{C6AB7458-2FD7-4221-9197-2D32714CBEF9}" type="pres">
      <dgm:prSet presAssocID="{6C402A9B-700A-4616-802A-33AC931DD46F}" presName="topSpace" presStyleCnt="0"/>
      <dgm:spPr/>
    </dgm:pt>
    <dgm:pt modelId="{9F0589C1-0884-4C4D-8AB3-41D977BE912B}" type="pres">
      <dgm:prSet presAssocID="{6C402A9B-700A-4616-802A-33AC931DD46F}" presName="firstComp" presStyleCnt="0"/>
      <dgm:spPr/>
    </dgm:pt>
    <dgm:pt modelId="{B29AE76D-E2C8-4C0A-8417-69D2CC1E3172}" type="pres">
      <dgm:prSet presAssocID="{6C402A9B-700A-4616-802A-33AC931DD46F}" presName="firstChild" presStyleLbl="bgAccFollowNode1" presStyleIdx="3" presStyleCnt="5" custScaleY="224253"/>
      <dgm:spPr/>
    </dgm:pt>
    <dgm:pt modelId="{FB74B102-D3B1-45B0-A694-1178C287494F}" type="pres">
      <dgm:prSet presAssocID="{6C402A9B-700A-4616-802A-33AC931DD46F}" presName="firstChildTx" presStyleLbl="bgAccFollowNode1" presStyleIdx="3" presStyleCnt="5">
        <dgm:presLayoutVars>
          <dgm:bulletEnabled val="1"/>
        </dgm:presLayoutVars>
      </dgm:prSet>
      <dgm:spPr/>
    </dgm:pt>
    <dgm:pt modelId="{D09315C4-81AF-464E-BDE2-A9CE16405491}" type="pres">
      <dgm:prSet presAssocID="{6C402A9B-700A-4616-802A-33AC931DD46F}" presName="negSpace" presStyleCnt="0"/>
      <dgm:spPr/>
    </dgm:pt>
    <dgm:pt modelId="{166D7AFA-E91F-4BCC-96BF-9E8B2565A828}" type="pres">
      <dgm:prSet presAssocID="{6C402A9B-700A-4616-802A-33AC931DD46F}" presName="circle" presStyleLbl="node1" presStyleIdx="3" presStyleCnt="5"/>
      <dgm:spPr/>
    </dgm:pt>
    <dgm:pt modelId="{84E3289F-3F47-41D7-B0B5-B47D4B969F37}" type="pres">
      <dgm:prSet presAssocID="{21745047-3F5C-4F6F-9E08-AA4B3AF87E71}" presName="transSpace" presStyleCnt="0"/>
      <dgm:spPr/>
    </dgm:pt>
    <dgm:pt modelId="{28C2F84E-4F30-41FE-B490-495361C80478}" type="pres">
      <dgm:prSet presAssocID="{57969633-1E10-491E-AC07-74D49E3E94A8}" presName="posSpace" presStyleCnt="0"/>
      <dgm:spPr/>
    </dgm:pt>
    <dgm:pt modelId="{2D2BE1E1-345E-441C-AEC0-774083F82F60}" type="pres">
      <dgm:prSet presAssocID="{57969633-1E10-491E-AC07-74D49E3E94A8}" presName="vertFlow" presStyleCnt="0"/>
      <dgm:spPr/>
    </dgm:pt>
    <dgm:pt modelId="{0BE3A7BF-C52A-4862-9E86-6E4FB2FF5102}" type="pres">
      <dgm:prSet presAssocID="{57969633-1E10-491E-AC07-74D49E3E94A8}" presName="topSpace" presStyleCnt="0"/>
      <dgm:spPr/>
    </dgm:pt>
    <dgm:pt modelId="{D8796CB6-F026-42CB-AC27-93E023DEB4DB}" type="pres">
      <dgm:prSet presAssocID="{57969633-1E10-491E-AC07-74D49E3E94A8}" presName="firstComp" presStyleCnt="0"/>
      <dgm:spPr/>
    </dgm:pt>
    <dgm:pt modelId="{F8A36F98-A701-40A5-8408-D052D1DC76BF}" type="pres">
      <dgm:prSet presAssocID="{57969633-1E10-491E-AC07-74D49E3E94A8}" presName="firstChild" presStyleLbl="bgAccFollowNode1" presStyleIdx="4" presStyleCnt="5" custScaleX="104391" custScaleY="224698"/>
      <dgm:spPr/>
    </dgm:pt>
    <dgm:pt modelId="{C82BB160-9417-49B0-AF09-50C301A2C69B}" type="pres">
      <dgm:prSet presAssocID="{57969633-1E10-491E-AC07-74D49E3E94A8}" presName="firstChildTx" presStyleLbl="bgAccFollowNode1" presStyleIdx="4" presStyleCnt="5">
        <dgm:presLayoutVars>
          <dgm:bulletEnabled val="1"/>
        </dgm:presLayoutVars>
      </dgm:prSet>
      <dgm:spPr/>
    </dgm:pt>
    <dgm:pt modelId="{774FBC2E-0583-44DD-8B87-22D5DB5F48BB}" type="pres">
      <dgm:prSet presAssocID="{57969633-1E10-491E-AC07-74D49E3E94A8}" presName="negSpace" presStyleCnt="0"/>
      <dgm:spPr/>
    </dgm:pt>
    <dgm:pt modelId="{D5057988-FF5C-41AD-B287-EE29178D15D3}" type="pres">
      <dgm:prSet presAssocID="{57969633-1E10-491E-AC07-74D49E3E94A8}" presName="circle" presStyleLbl="node1" presStyleIdx="4" presStyleCnt="5"/>
      <dgm:spPr/>
    </dgm:pt>
  </dgm:ptLst>
  <dgm:cxnLst>
    <dgm:cxn modelId="{9A9B6111-1CB8-41DC-8B39-C1FFCBFF10EF}" type="presOf" srcId="{F33CE284-66D4-4C38-A260-0B697DA64353}" destId="{C82BB160-9417-49B0-AF09-50C301A2C69B}" srcOrd="1" destOrd="0" presId="urn:microsoft.com/office/officeart/2005/8/layout/hList9"/>
    <dgm:cxn modelId="{78727611-CF12-4905-9183-6EDB6F4FADFF}" type="presOf" srcId="{69F0F0FD-76BB-4164-83A9-4EA1ADB5A731}" destId="{B29AE76D-E2C8-4C0A-8417-69D2CC1E3172}" srcOrd="0" destOrd="0" presId="urn:microsoft.com/office/officeart/2005/8/layout/hList9"/>
    <dgm:cxn modelId="{52E5F924-BD00-4E39-8BAD-E5B1C864672B}" type="presOf" srcId="{D4DE627F-F73D-4323-BB08-0C3FC2B98389}" destId="{3728F3F7-1C87-44A1-8545-1E734B6630A5}" srcOrd="0" destOrd="0" presId="urn:microsoft.com/office/officeart/2005/8/layout/hList9"/>
    <dgm:cxn modelId="{4776A62A-E2A4-42E4-B918-EF8BA3B87924}" srcId="{2BD69DE0-F45D-4800-A319-8480400855E4}" destId="{6C402A9B-700A-4616-802A-33AC931DD46F}" srcOrd="3" destOrd="0" parTransId="{6C7C3D52-CC62-4606-9213-7576D51C108F}" sibTransId="{21745047-3F5C-4F6F-9E08-AA4B3AF87E71}"/>
    <dgm:cxn modelId="{18E5C82E-242D-4580-9D34-9991B66EAF3D}" type="presOf" srcId="{480C3FC5-D096-429F-B79F-E41CCFF1C511}" destId="{BBB1754A-FD73-4C7B-A730-7FEC73A1ADEF}" srcOrd="0" destOrd="0" presId="urn:microsoft.com/office/officeart/2005/8/layout/hList9"/>
    <dgm:cxn modelId="{93F01130-2265-48C2-BF74-379D3821EC88}" type="presOf" srcId="{AA2BF99B-53F5-4C12-A69F-300C6A9E251F}" destId="{10B90448-0207-46D6-ABEC-C5395836015F}" srcOrd="0" destOrd="0" presId="urn:microsoft.com/office/officeart/2005/8/layout/hList9"/>
    <dgm:cxn modelId="{B1601934-5657-451A-86D5-30AECB5A673C}" type="presOf" srcId="{2BD69DE0-F45D-4800-A319-8480400855E4}" destId="{31730A7F-FA8A-4B26-9EB4-4E552BF937AB}" srcOrd="0" destOrd="0" presId="urn:microsoft.com/office/officeart/2005/8/layout/hList9"/>
    <dgm:cxn modelId="{E443C65C-6A07-4777-88D0-3EE29FE4235C}" srcId="{2BD69DE0-F45D-4800-A319-8480400855E4}" destId="{A5970E50-A77B-4BC1-BBBE-9ACC08B06D1F}" srcOrd="1" destOrd="0" parTransId="{CCCF11AF-F74E-4C30-991E-7FD6C69853CE}" sibTransId="{00DEEE15-990A-45B7-B0EE-D38979BCEA73}"/>
    <dgm:cxn modelId="{0039545F-3789-42B0-B58D-E7D513E7AE21}" srcId="{480C3FC5-D096-429F-B79F-E41CCFF1C511}" destId="{AA2BF99B-53F5-4C12-A69F-300C6A9E251F}" srcOrd="0" destOrd="0" parTransId="{2B26C87D-A7AE-4A79-99EA-C163D17EED08}" sibTransId="{4EA0C5DC-F6F1-42E0-931C-1CD93678A24C}"/>
    <dgm:cxn modelId="{47F10842-931C-4D53-90FF-A5E94EA3DF15}" type="presOf" srcId="{AA2BF99B-53F5-4C12-A69F-300C6A9E251F}" destId="{AD27A2D5-149E-453B-AE8F-7C91782833C8}" srcOrd="1" destOrd="0" presId="urn:microsoft.com/office/officeart/2005/8/layout/hList9"/>
    <dgm:cxn modelId="{B7D40443-E8AC-4F84-AAA7-A8C1671CAAFA}" srcId="{D4DE627F-F73D-4323-BB08-0C3FC2B98389}" destId="{7C754495-D8C3-415E-A182-790DFCB58343}" srcOrd="0" destOrd="0" parTransId="{927D564A-408F-4EB9-B6AE-ACE1465E428B}" sibTransId="{F7A0289C-5C7A-47CE-99B1-DA9DC24F1D4B}"/>
    <dgm:cxn modelId="{6C4A294A-8B32-4291-A54A-53A407E57F7F}" type="presOf" srcId="{F33CE284-66D4-4C38-A260-0B697DA64353}" destId="{F8A36F98-A701-40A5-8408-D052D1DC76BF}" srcOrd="0" destOrd="0" presId="urn:microsoft.com/office/officeart/2005/8/layout/hList9"/>
    <dgm:cxn modelId="{9A4A4B6E-1B6E-485C-AC02-AED73468366F}" srcId="{2BD69DE0-F45D-4800-A319-8480400855E4}" destId="{57969633-1E10-491E-AC07-74D49E3E94A8}" srcOrd="4" destOrd="0" parTransId="{5A8A0277-ADB4-4A57-93CC-93B782E4900E}" sibTransId="{D3949466-5E28-4714-9825-E5C2E766236C}"/>
    <dgm:cxn modelId="{8CCD0280-B439-4842-966F-268779C26BC8}" srcId="{2BD69DE0-F45D-4800-A319-8480400855E4}" destId="{480C3FC5-D096-429F-B79F-E41CCFF1C511}" srcOrd="0" destOrd="0" parTransId="{2766FE26-E13D-44E2-A0E6-4896DEA3CB32}" sibTransId="{77BA56EB-1E87-44F1-B29F-DE250DD5D723}"/>
    <dgm:cxn modelId="{A9622083-7111-4279-BF41-8D171589CE09}" type="presOf" srcId="{7C754495-D8C3-415E-A182-790DFCB58343}" destId="{0E828FDD-1A9B-4FAD-BFF5-298D608E4210}" srcOrd="0" destOrd="0" presId="urn:microsoft.com/office/officeart/2005/8/layout/hList9"/>
    <dgm:cxn modelId="{0CAA5A93-BD27-4AEF-B0A8-0D50FD7AF898}" type="presOf" srcId="{4982CFBD-A93F-4354-98B7-06A002CE460B}" destId="{C954ED4B-368F-4B13-8909-CA688D2D1E74}" srcOrd="0" destOrd="0" presId="urn:microsoft.com/office/officeart/2005/8/layout/hList9"/>
    <dgm:cxn modelId="{EB0483AB-C0BF-4CEE-BBD0-A365A10AEF27}" srcId="{2BD69DE0-F45D-4800-A319-8480400855E4}" destId="{D4DE627F-F73D-4323-BB08-0C3FC2B98389}" srcOrd="2" destOrd="0" parTransId="{2E09AC25-A490-4F9F-AE34-ED5B6F09CB36}" sibTransId="{DE3BBD9F-CCCE-4F9C-B471-5E22979EDC08}"/>
    <dgm:cxn modelId="{71713EBB-C56A-485D-8871-9F384FFA5CC1}" srcId="{6C402A9B-700A-4616-802A-33AC931DD46F}" destId="{69F0F0FD-76BB-4164-83A9-4EA1ADB5A731}" srcOrd="0" destOrd="0" parTransId="{782A827C-1F0F-4560-8133-237B27B3B1C7}" sibTransId="{880CE0AA-8861-440D-9C98-8AC42C0ECA50}"/>
    <dgm:cxn modelId="{E58B82C9-F6BC-4909-93AF-9A6CEDC47B4A}" type="presOf" srcId="{57969633-1E10-491E-AC07-74D49E3E94A8}" destId="{D5057988-FF5C-41AD-B287-EE29178D15D3}" srcOrd="0" destOrd="0" presId="urn:microsoft.com/office/officeart/2005/8/layout/hList9"/>
    <dgm:cxn modelId="{9A107BD0-2B46-48EF-B034-7ABE5F74A3F9}" type="presOf" srcId="{69F0F0FD-76BB-4164-83A9-4EA1ADB5A731}" destId="{FB74B102-D3B1-45B0-A694-1178C287494F}" srcOrd="1" destOrd="0" presId="urn:microsoft.com/office/officeart/2005/8/layout/hList9"/>
    <dgm:cxn modelId="{B410FCD4-0076-4B8D-A47E-EB7A9925FCA3}" type="presOf" srcId="{A5970E50-A77B-4BC1-BBBE-9ACC08B06D1F}" destId="{47908D03-4A38-4987-B8C8-E212B9E7F960}" srcOrd="0" destOrd="0" presId="urn:microsoft.com/office/officeart/2005/8/layout/hList9"/>
    <dgm:cxn modelId="{7AD511D7-7A6F-45E8-BB5E-D27F659F820B}" type="presOf" srcId="{6C402A9B-700A-4616-802A-33AC931DD46F}" destId="{166D7AFA-E91F-4BCC-96BF-9E8B2565A828}" srcOrd="0" destOrd="0" presId="urn:microsoft.com/office/officeart/2005/8/layout/hList9"/>
    <dgm:cxn modelId="{DCFB8CDF-A307-4BEA-B5DF-07C7805AA45A}" srcId="{A5970E50-A77B-4BC1-BBBE-9ACC08B06D1F}" destId="{4982CFBD-A93F-4354-98B7-06A002CE460B}" srcOrd="0" destOrd="0" parTransId="{176FBCEC-64CF-4A7C-8425-82D0AD672527}" sibTransId="{D528DC42-FE45-48D0-960A-EA595B244C0C}"/>
    <dgm:cxn modelId="{904198E0-BC1C-49C4-AABF-4491484654BB}" type="presOf" srcId="{4982CFBD-A93F-4354-98B7-06A002CE460B}" destId="{099F2185-D9F0-4625-9AB7-DDEB4C080DB5}" srcOrd="1" destOrd="0" presId="urn:microsoft.com/office/officeart/2005/8/layout/hList9"/>
    <dgm:cxn modelId="{16E76DED-5859-4F17-9786-F1925B691704}" type="presOf" srcId="{7C754495-D8C3-415E-A182-790DFCB58343}" destId="{874F142F-BFC7-4DB5-9895-0CCBEA024A26}" srcOrd="1" destOrd="0" presId="urn:microsoft.com/office/officeart/2005/8/layout/hList9"/>
    <dgm:cxn modelId="{1F3B80F2-D213-44FA-BDC8-183CA5434030}" srcId="{57969633-1E10-491E-AC07-74D49E3E94A8}" destId="{F33CE284-66D4-4C38-A260-0B697DA64353}" srcOrd="0" destOrd="0" parTransId="{41D956C5-049F-49F9-AA99-E1B194B373CD}" sibTransId="{1D3E6B88-BAEC-4E4B-BC0C-6CF789E1BE96}"/>
    <dgm:cxn modelId="{DADA9A92-75BB-42A6-9388-4851E74804A0}" type="presParOf" srcId="{31730A7F-FA8A-4B26-9EB4-4E552BF937AB}" destId="{0A3428CE-70A9-4C3E-B613-4B07DEB58340}" srcOrd="0" destOrd="0" presId="urn:microsoft.com/office/officeart/2005/8/layout/hList9"/>
    <dgm:cxn modelId="{BF77A94A-EAAD-4500-9E82-43565C59F0B7}" type="presParOf" srcId="{31730A7F-FA8A-4B26-9EB4-4E552BF937AB}" destId="{B00DB786-529E-47C5-8049-95390693E080}" srcOrd="1" destOrd="0" presId="urn:microsoft.com/office/officeart/2005/8/layout/hList9"/>
    <dgm:cxn modelId="{61A51FEC-D221-4085-B4BE-59506F632721}" type="presParOf" srcId="{B00DB786-529E-47C5-8049-95390693E080}" destId="{1BC7CBE8-D42C-437D-A856-A9EF4312E291}" srcOrd="0" destOrd="0" presId="urn:microsoft.com/office/officeart/2005/8/layout/hList9"/>
    <dgm:cxn modelId="{69674996-589E-45B5-9048-24D8F9175E96}" type="presParOf" srcId="{B00DB786-529E-47C5-8049-95390693E080}" destId="{6A622E50-DEA1-435E-835F-19251CDF675F}" srcOrd="1" destOrd="0" presId="urn:microsoft.com/office/officeart/2005/8/layout/hList9"/>
    <dgm:cxn modelId="{99C113C4-D98B-46C3-9652-5C1E774B706B}" type="presParOf" srcId="{6A622E50-DEA1-435E-835F-19251CDF675F}" destId="{10B90448-0207-46D6-ABEC-C5395836015F}" srcOrd="0" destOrd="0" presId="urn:microsoft.com/office/officeart/2005/8/layout/hList9"/>
    <dgm:cxn modelId="{B0537743-688C-404C-9A4C-FDE88F353B2C}" type="presParOf" srcId="{6A622E50-DEA1-435E-835F-19251CDF675F}" destId="{AD27A2D5-149E-453B-AE8F-7C91782833C8}" srcOrd="1" destOrd="0" presId="urn:microsoft.com/office/officeart/2005/8/layout/hList9"/>
    <dgm:cxn modelId="{AFF19319-3CBF-439C-87E7-AF8997D732C2}" type="presParOf" srcId="{31730A7F-FA8A-4B26-9EB4-4E552BF937AB}" destId="{5651E5F8-8A52-47E0-B087-09626D490347}" srcOrd="2" destOrd="0" presId="urn:microsoft.com/office/officeart/2005/8/layout/hList9"/>
    <dgm:cxn modelId="{D74E8940-22D7-4047-918A-9E62FCBCC9ED}" type="presParOf" srcId="{31730A7F-FA8A-4B26-9EB4-4E552BF937AB}" destId="{BBB1754A-FD73-4C7B-A730-7FEC73A1ADEF}" srcOrd="3" destOrd="0" presId="urn:microsoft.com/office/officeart/2005/8/layout/hList9"/>
    <dgm:cxn modelId="{F128D613-C9FF-4C58-A28A-5605640040F1}" type="presParOf" srcId="{31730A7F-FA8A-4B26-9EB4-4E552BF937AB}" destId="{DCCD46FD-3E52-4673-8261-AD14B1078B4B}" srcOrd="4" destOrd="0" presId="urn:microsoft.com/office/officeart/2005/8/layout/hList9"/>
    <dgm:cxn modelId="{DB21A697-2F27-467A-8F5A-0789F6FF87C7}" type="presParOf" srcId="{31730A7F-FA8A-4B26-9EB4-4E552BF937AB}" destId="{C84DD863-6AE1-4253-A70D-3618FD771B2C}" srcOrd="5" destOrd="0" presId="urn:microsoft.com/office/officeart/2005/8/layout/hList9"/>
    <dgm:cxn modelId="{5D9C2814-126E-479B-BEB9-3C188365B586}" type="presParOf" srcId="{31730A7F-FA8A-4B26-9EB4-4E552BF937AB}" destId="{ED661DAF-CA56-48EA-B92D-45ACF0A0345D}" srcOrd="6" destOrd="0" presId="urn:microsoft.com/office/officeart/2005/8/layout/hList9"/>
    <dgm:cxn modelId="{8FA88CA3-9BCA-4367-9A6A-430CC424D85B}" type="presParOf" srcId="{ED661DAF-CA56-48EA-B92D-45ACF0A0345D}" destId="{3E311C7B-E192-4FDD-A33E-B3110C709B33}" srcOrd="0" destOrd="0" presId="urn:microsoft.com/office/officeart/2005/8/layout/hList9"/>
    <dgm:cxn modelId="{B09ED7F4-586F-40E2-A0C3-A3E94DD0BC94}" type="presParOf" srcId="{ED661DAF-CA56-48EA-B92D-45ACF0A0345D}" destId="{2160C6D7-447F-4BE1-8159-E1CEBC298E25}" srcOrd="1" destOrd="0" presId="urn:microsoft.com/office/officeart/2005/8/layout/hList9"/>
    <dgm:cxn modelId="{96DF3F85-A227-4DBB-A494-5AA21E737A89}" type="presParOf" srcId="{2160C6D7-447F-4BE1-8159-E1CEBC298E25}" destId="{C954ED4B-368F-4B13-8909-CA688D2D1E74}" srcOrd="0" destOrd="0" presId="urn:microsoft.com/office/officeart/2005/8/layout/hList9"/>
    <dgm:cxn modelId="{62F240AB-AA4C-4C68-83BB-129BB55C1CAB}" type="presParOf" srcId="{2160C6D7-447F-4BE1-8159-E1CEBC298E25}" destId="{099F2185-D9F0-4625-9AB7-DDEB4C080DB5}" srcOrd="1" destOrd="0" presId="urn:microsoft.com/office/officeart/2005/8/layout/hList9"/>
    <dgm:cxn modelId="{DEA7509E-E9C9-4BFB-9DC9-F442DB1BCBA1}" type="presParOf" srcId="{31730A7F-FA8A-4B26-9EB4-4E552BF937AB}" destId="{C02D5406-B4A1-4E8F-9AB3-DA191E91F623}" srcOrd="7" destOrd="0" presId="urn:microsoft.com/office/officeart/2005/8/layout/hList9"/>
    <dgm:cxn modelId="{55DD1DA0-BBF2-40D8-836E-E3A0FC3421E3}" type="presParOf" srcId="{31730A7F-FA8A-4B26-9EB4-4E552BF937AB}" destId="{47908D03-4A38-4987-B8C8-E212B9E7F960}" srcOrd="8" destOrd="0" presId="urn:microsoft.com/office/officeart/2005/8/layout/hList9"/>
    <dgm:cxn modelId="{693EB25A-10F9-44AE-880B-3067662CBF7D}" type="presParOf" srcId="{31730A7F-FA8A-4B26-9EB4-4E552BF937AB}" destId="{8542C636-7451-4CF8-A02C-E2C5E3DCE8E3}" srcOrd="9" destOrd="0" presId="urn:microsoft.com/office/officeart/2005/8/layout/hList9"/>
    <dgm:cxn modelId="{7ACD7826-4A73-49CF-97AB-29B63C69487A}" type="presParOf" srcId="{31730A7F-FA8A-4B26-9EB4-4E552BF937AB}" destId="{F6521670-851B-42C5-800A-7A500CB8F86F}" srcOrd="10" destOrd="0" presId="urn:microsoft.com/office/officeart/2005/8/layout/hList9"/>
    <dgm:cxn modelId="{59AD0FF3-5DD9-42E2-9B0B-A2D8443B44F7}" type="presParOf" srcId="{31730A7F-FA8A-4B26-9EB4-4E552BF937AB}" destId="{3E9C8F12-4B9E-463E-9AF5-E772C0EC16C5}" srcOrd="11" destOrd="0" presId="urn:microsoft.com/office/officeart/2005/8/layout/hList9"/>
    <dgm:cxn modelId="{9C0E2965-F938-42F4-9ADC-0E17CA3BB608}" type="presParOf" srcId="{3E9C8F12-4B9E-463E-9AF5-E772C0EC16C5}" destId="{F3979040-8CAE-4ABF-8E42-03D2F4D64BD1}" srcOrd="0" destOrd="0" presId="urn:microsoft.com/office/officeart/2005/8/layout/hList9"/>
    <dgm:cxn modelId="{E9410D0F-8486-4929-A8A3-85069DABB91C}" type="presParOf" srcId="{3E9C8F12-4B9E-463E-9AF5-E772C0EC16C5}" destId="{4E3D3EA8-F9F0-4309-B4DC-FB8899E45726}" srcOrd="1" destOrd="0" presId="urn:microsoft.com/office/officeart/2005/8/layout/hList9"/>
    <dgm:cxn modelId="{591188C5-CE6A-4F74-AEF1-D5C2585A3463}" type="presParOf" srcId="{4E3D3EA8-F9F0-4309-B4DC-FB8899E45726}" destId="{0E828FDD-1A9B-4FAD-BFF5-298D608E4210}" srcOrd="0" destOrd="0" presId="urn:microsoft.com/office/officeart/2005/8/layout/hList9"/>
    <dgm:cxn modelId="{A43E9885-EC00-4B32-9CD1-F16648DA5C09}" type="presParOf" srcId="{4E3D3EA8-F9F0-4309-B4DC-FB8899E45726}" destId="{874F142F-BFC7-4DB5-9895-0CCBEA024A26}" srcOrd="1" destOrd="0" presId="urn:microsoft.com/office/officeart/2005/8/layout/hList9"/>
    <dgm:cxn modelId="{70F1BA3C-0A36-4DE5-891D-DD8489E53009}" type="presParOf" srcId="{31730A7F-FA8A-4B26-9EB4-4E552BF937AB}" destId="{B696F0E2-F516-4080-8362-79FC606CFFB0}" srcOrd="12" destOrd="0" presId="urn:microsoft.com/office/officeart/2005/8/layout/hList9"/>
    <dgm:cxn modelId="{CFB24A22-16ED-456C-9035-1A6DC2D134C8}" type="presParOf" srcId="{31730A7F-FA8A-4B26-9EB4-4E552BF937AB}" destId="{3728F3F7-1C87-44A1-8545-1E734B6630A5}" srcOrd="13" destOrd="0" presId="urn:microsoft.com/office/officeart/2005/8/layout/hList9"/>
    <dgm:cxn modelId="{F21E3267-3179-45CD-A98A-14F1C6096694}" type="presParOf" srcId="{31730A7F-FA8A-4B26-9EB4-4E552BF937AB}" destId="{E935337C-2236-43C4-B845-100CD71E0FE5}" srcOrd="14" destOrd="0" presId="urn:microsoft.com/office/officeart/2005/8/layout/hList9"/>
    <dgm:cxn modelId="{1722EB5F-B0F1-432D-98C1-AE4AAAECFAB5}" type="presParOf" srcId="{31730A7F-FA8A-4B26-9EB4-4E552BF937AB}" destId="{D0F153A9-E6A1-4960-85A9-9509926D946D}" srcOrd="15" destOrd="0" presId="urn:microsoft.com/office/officeart/2005/8/layout/hList9"/>
    <dgm:cxn modelId="{7ADEED7D-0990-4314-AB4B-FB9D5041FEC7}" type="presParOf" srcId="{31730A7F-FA8A-4B26-9EB4-4E552BF937AB}" destId="{E33ABA9B-370D-4D8E-9E44-F050FA1EA6B3}" srcOrd="16" destOrd="0" presId="urn:microsoft.com/office/officeart/2005/8/layout/hList9"/>
    <dgm:cxn modelId="{C10C335A-BE2E-4A9E-ABD9-493F897A91A6}" type="presParOf" srcId="{E33ABA9B-370D-4D8E-9E44-F050FA1EA6B3}" destId="{C6AB7458-2FD7-4221-9197-2D32714CBEF9}" srcOrd="0" destOrd="0" presId="urn:microsoft.com/office/officeart/2005/8/layout/hList9"/>
    <dgm:cxn modelId="{62F5A50C-2546-4A95-A149-BDBDFBBDF841}" type="presParOf" srcId="{E33ABA9B-370D-4D8E-9E44-F050FA1EA6B3}" destId="{9F0589C1-0884-4C4D-8AB3-41D977BE912B}" srcOrd="1" destOrd="0" presId="urn:microsoft.com/office/officeart/2005/8/layout/hList9"/>
    <dgm:cxn modelId="{8FC9D3C3-99D8-4A51-8044-64B247D7780F}" type="presParOf" srcId="{9F0589C1-0884-4C4D-8AB3-41D977BE912B}" destId="{B29AE76D-E2C8-4C0A-8417-69D2CC1E3172}" srcOrd="0" destOrd="0" presId="urn:microsoft.com/office/officeart/2005/8/layout/hList9"/>
    <dgm:cxn modelId="{4D85F138-6B57-4FC3-817D-1E3536DB1E13}" type="presParOf" srcId="{9F0589C1-0884-4C4D-8AB3-41D977BE912B}" destId="{FB74B102-D3B1-45B0-A694-1178C287494F}" srcOrd="1" destOrd="0" presId="urn:microsoft.com/office/officeart/2005/8/layout/hList9"/>
    <dgm:cxn modelId="{9592F429-0DDA-42B5-8E26-166CFD8E9EF5}" type="presParOf" srcId="{31730A7F-FA8A-4B26-9EB4-4E552BF937AB}" destId="{D09315C4-81AF-464E-BDE2-A9CE16405491}" srcOrd="17" destOrd="0" presId="urn:microsoft.com/office/officeart/2005/8/layout/hList9"/>
    <dgm:cxn modelId="{A4217A17-40FE-48B8-8EED-8368152C7D0F}" type="presParOf" srcId="{31730A7F-FA8A-4B26-9EB4-4E552BF937AB}" destId="{166D7AFA-E91F-4BCC-96BF-9E8B2565A828}" srcOrd="18" destOrd="0" presId="urn:microsoft.com/office/officeart/2005/8/layout/hList9"/>
    <dgm:cxn modelId="{56A2AE0F-43DB-47A8-A0B1-3315CDDEDC15}" type="presParOf" srcId="{31730A7F-FA8A-4B26-9EB4-4E552BF937AB}" destId="{84E3289F-3F47-41D7-B0B5-B47D4B969F37}" srcOrd="19" destOrd="0" presId="urn:microsoft.com/office/officeart/2005/8/layout/hList9"/>
    <dgm:cxn modelId="{2EDE5BAD-46D5-40CD-ADC6-1F32AF320927}" type="presParOf" srcId="{31730A7F-FA8A-4B26-9EB4-4E552BF937AB}" destId="{28C2F84E-4F30-41FE-B490-495361C80478}" srcOrd="20" destOrd="0" presId="urn:microsoft.com/office/officeart/2005/8/layout/hList9"/>
    <dgm:cxn modelId="{BCC0AF1C-FFC6-43D6-88BD-0C352BAE8D44}" type="presParOf" srcId="{31730A7F-FA8A-4B26-9EB4-4E552BF937AB}" destId="{2D2BE1E1-345E-441C-AEC0-774083F82F60}" srcOrd="21" destOrd="0" presId="urn:microsoft.com/office/officeart/2005/8/layout/hList9"/>
    <dgm:cxn modelId="{E434190A-2408-4ECD-B57C-83C98FF4D006}" type="presParOf" srcId="{2D2BE1E1-345E-441C-AEC0-774083F82F60}" destId="{0BE3A7BF-C52A-4862-9E86-6E4FB2FF5102}" srcOrd="0" destOrd="0" presId="urn:microsoft.com/office/officeart/2005/8/layout/hList9"/>
    <dgm:cxn modelId="{549769E8-311C-4F63-8835-5F0B2A470F0F}" type="presParOf" srcId="{2D2BE1E1-345E-441C-AEC0-774083F82F60}" destId="{D8796CB6-F026-42CB-AC27-93E023DEB4DB}" srcOrd="1" destOrd="0" presId="urn:microsoft.com/office/officeart/2005/8/layout/hList9"/>
    <dgm:cxn modelId="{4B779386-4BFF-4D62-BA2F-4C960BFE6558}" type="presParOf" srcId="{D8796CB6-F026-42CB-AC27-93E023DEB4DB}" destId="{F8A36F98-A701-40A5-8408-D052D1DC76BF}" srcOrd="0" destOrd="0" presId="urn:microsoft.com/office/officeart/2005/8/layout/hList9"/>
    <dgm:cxn modelId="{FD912D67-3099-4320-9FEA-EA3B83884D5E}" type="presParOf" srcId="{D8796CB6-F026-42CB-AC27-93E023DEB4DB}" destId="{C82BB160-9417-49B0-AF09-50C301A2C69B}" srcOrd="1" destOrd="0" presId="urn:microsoft.com/office/officeart/2005/8/layout/hList9"/>
    <dgm:cxn modelId="{E0897446-A5B5-4594-98A8-9B744B058232}" type="presParOf" srcId="{31730A7F-FA8A-4B26-9EB4-4E552BF937AB}" destId="{774FBC2E-0583-44DD-8B87-22D5DB5F48BB}" srcOrd="22" destOrd="0" presId="urn:microsoft.com/office/officeart/2005/8/layout/hList9"/>
    <dgm:cxn modelId="{AB08646F-0D68-4538-BC62-FE1A25364E96}" type="presParOf" srcId="{31730A7F-FA8A-4B26-9EB4-4E552BF937AB}" destId="{D5057988-FF5C-41AD-B287-EE29178D15D3}" srcOrd="2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25AC59-20FB-45B8-84F0-C1010F899A47}" type="doc">
      <dgm:prSet loTypeId="urn:microsoft.com/office/officeart/2005/8/layout/pyramid1" loCatId="pyramid" qsTypeId="urn:microsoft.com/office/officeart/2005/8/quickstyle/simple1" qsCatId="simple" csTypeId="urn:microsoft.com/office/officeart/2005/8/colors/colorful5" csCatId="colorful" phldr="1"/>
      <dgm:spPr/>
    </dgm:pt>
    <dgm:pt modelId="{77F5DBB4-DC8B-4D3D-99E2-6E7CB60B6921}">
      <dgm:prSet phldrT="[Text]"/>
      <dgm:spPr/>
      <dgm:t>
        <a:bodyPr/>
        <a:lstStyle/>
        <a:p>
          <a:r>
            <a:rPr lang="en-US" b="1" dirty="0"/>
            <a:t>Speculative</a:t>
          </a:r>
        </a:p>
      </dgm:t>
    </dgm:pt>
    <dgm:pt modelId="{A9DBA5CA-3C78-48B7-9BAA-6AAE2B3EB4D8}" type="parTrans" cxnId="{D17E59A2-49E5-421F-BAA1-E457031AD2DE}">
      <dgm:prSet/>
      <dgm:spPr/>
      <dgm:t>
        <a:bodyPr/>
        <a:lstStyle/>
        <a:p>
          <a:endParaRPr lang="en-US"/>
        </a:p>
      </dgm:t>
    </dgm:pt>
    <dgm:pt modelId="{E33C11E1-5EFF-4CF1-BADF-E6ACD985D913}" type="sibTrans" cxnId="{D17E59A2-49E5-421F-BAA1-E457031AD2DE}">
      <dgm:prSet/>
      <dgm:spPr/>
      <dgm:t>
        <a:bodyPr/>
        <a:lstStyle/>
        <a:p>
          <a:endParaRPr lang="en-US"/>
        </a:p>
      </dgm:t>
    </dgm:pt>
    <dgm:pt modelId="{BE5D712A-05EE-4C09-935E-54E6B6602176}">
      <dgm:prSet phldrT="[Text]" custT="1"/>
      <dgm:spPr/>
      <dgm:t>
        <a:bodyPr/>
        <a:lstStyle/>
        <a:p>
          <a:r>
            <a:rPr lang="en-US" sz="5400" b="1" dirty="0"/>
            <a:t>Stocks</a:t>
          </a:r>
        </a:p>
      </dgm:t>
    </dgm:pt>
    <dgm:pt modelId="{FC8E18F4-2FDE-4BFC-A811-06B24C5C2140}" type="parTrans" cxnId="{9A677F8C-D17D-4D82-83A7-94B17EBFB628}">
      <dgm:prSet/>
      <dgm:spPr/>
      <dgm:t>
        <a:bodyPr/>
        <a:lstStyle/>
        <a:p>
          <a:endParaRPr lang="en-US"/>
        </a:p>
      </dgm:t>
    </dgm:pt>
    <dgm:pt modelId="{69CF75C1-8326-4F08-92C2-1CDE54CED6FA}" type="sibTrans" cxnId="{9A677F8C-D17D-4D82-83A7-94B17EBFB628}">
      <dgm:prSet/>
      <dgm:spPr/>
      <dgm:t>
        <a:bodyPr/>
        <a:lstStyle/>
        <a:p>
          <a:endParaRPr lang="en-US"/>
        </a:p>
      </dgm:t>
    </dgm:pt>
    <dgm:pt modelId="{C3D40AF1-604A-4649-BE76-9E5DE87CCCB2}">
      <dgm:prSet phldrT="[Text]" custT="1"/>
      <dgm:spPr/>
      <dgm:t>
        <a:bodyPr/>
        <a:lstStyle/>
        <a:p>
          <a:r>
            <a:rPr lang="en-US" sz="5400" b="1" dirty="0"/>
            <a:t>Cash</a:t>
          </a:r>
        </a:p>
      </dgm:t>
    </dgm:pt>
    <dgm:pt modelId="{65466628-0CA9-4EF2-B856-CAED327A4C2F}" type="parTrans" cxnId="{4963D927-211A-4C7F-8E9C-C9471E33764F}">
      <dgm:prSet/>
      <dgm:spPr/>
      <dgm:t>
        <a:bodyPr/>
        <a:lstStyle/>
        <a:p>
          <a:endParaRPr lang="en-US"/>
        </a:p>
      </dgm:t>
    </dgm:pt>
    <dgm:pt modelId="{D69C641A-F514-4A04-83D9-1F08742B7F5B}" type="sibTrans" cxnId="{4963D927-211A-4C7F-8E9C-C9471E33764F}">
      <dgm:prSet/>
      <dgm:spPr/>
      <dgm:t>
        <a:bodyPr/>
        <a:lstStyle/>
        <a:p>
          <a:endParaRPr lang="en-US"/>
        </a:p>
      </dgm:t>
    </dgm:pt>
    <dgm:pt modelId="{5EFE7388-3020-439A-B4B0-C8FC1B0BABEF}">
      <dgm:prSet phldrT="[Text]" custT="1"/>
      <dgm:spPr/>
      <dgm:t>
        <a:bodyPr/>
        <a:lstStyle/>
        <a:p>
          <a:r>
            <a:rPr lang="en-US" sz="5400" b="1" dirty="0"/>
            <a:t>Bonds</a:t>
          </a:r>
        </a:p>
      </dgm:t>
    </dgm:pt>
    <dgm:pt modelId="{83F36ACF-7BFE-4F5B-9BD7-643832CFD26C}" type="parTrans" cxnId="{05B88A90-F3CF-45AF-A69F-DB9CB624EA30}">
      <dgm:prSet/>
      <dgm:spPr/>
      <dgm:t>
        <a:bodyPr/>
        <a:lstStyle/>
        <a:p>
          <a:endParaRPr lang="en-US"/>
        </a:p>
      </dgm:t>
    </dgm:pt>
    <dgm:pt modelId="{3AB11570-E5EE-497F-8B0B-2B57EBFAC049}" type="sibTrans" cxnId="{05B88A90-F3CF-45AF-A69F-DB9CB624EA30}">
      <dgm:prSet/>
      <dgm:spPr/>
      <dgm:t>
        <a:bodyPr/>
        <a:lstStyle/>
        <a:p>
          <a:endParaRPr lang="en-US"/>
        </a:p>
      </dgm:t>
    </dgm:pt>
    <dgm:pt modelId="{EE8CF2E8-D717-4ECD-BB19-BBB7B139EEF4}" type="pres">
      <dgm:prSet presAssocID="{1525AC59-20FB-45B8-84F0-C1010F899A47}" presName="Name0" presStyleCnt="0">
        <dgm:presLayoutVars>
          <dgm:dir/>
          <dgm:animLvl val="lvl"/>
          <dgm:resizeHandles val="exact"/>
        </dgm:presLayoutVars>
      </dgm:prSet>
      <dgm:spPr/>
    </dgm:pt>
    <dgm:pt modelId="{FC00B7E5-5957-4133-AE15-F055B49E6447}" type="pres">
      <dgm:prSet presAssocID="{77F5DBB4-DC8B-4D3D-99E2-6E7CB60B6921}" presName="Name8" presStyleCnt="0"/>
      <dgm:spPr/>
    </dgm:pt>
    <dgm:pt modelId="{12CCAC03-A2EE-4F61-8AE7-B59CB3E4ADF6}" type="pres">
      <dgm:prSet presAssocID="{77F5DBB4-DC8B-4D3D-99E2-6E7CB60B6921}" presName="level" presStyleLbl="node1" presStyleIdx="0" presStyleCnt="4">
        <dgm:presLayoutVars>
          <dgm:chMax val="1"/>
          <dgm:bulletEnabled val="1"/>
        </dgm:presLayoutVars>
      </dgm:prSet>
      <dgm:spPr/>
    </dgm:pt>
    <dgm:pt modelId="{428A8F46-440D-4CF9-864D-CE9CB1C7A243}" type="pres">
      <dgm:prSet presAssocID="{77F5DBB4-DC8B-4D3D-99E2-6E7CB60B6921}" presName="levelTx" presStyleLbl="revTx" presStyleIdx="0" presStyleCnt="0">
        <dgm:presLayoutVars>
          <dgm:chMax val="1"/>
          <dgm:bulletEnabled val="1"/>
        </dgm:presLayoutVars>
      </dgm:prSet>
      <dgm:spPr/>
    </dgm:pt>
    <dgm:pt modelId="{C18AA34D-F2EC-4DBE-AF7D-ECE2BC5652B4}" type="pres">
      <dgm:prSet presAssocID="{BE5D712A-05EE-4C09-935E-54E6B6602176}" presName="Name8" presStyleCnt="0"/>
      <dgm:spPr/>
    </dgm:pt>
    <dgm:pt modelId="{0E2FAFBD-763F-4D30-9E35-8426CCF9B9D6}" type="pres">
      <dgm:prSet presAssocID="{BE5D712A-05EE-4C09-935E-54E6B6602176}" presName="level" presStyleLbl="node1" presStyleIdx="1" presStyleCnt="4">
        <dgm:presLayoutVars>
          <dgm:chMax val="1"/>
          <dgm:bulletEnabled val="1"/>
        </dgm:presLayoutVars>
      </dgm:prSet>
      <dgm:spPr/>
    </dgm:pt>
    <dgm:pt modelId="{3DA4F339-8E4A-4E20-8F96-A53AD629E841}" type="pres">
      <dgm:prSet presAssocID="{BE5D712A-05EE-4C09-935E-54E6B6602176}" presName="levelTx" presStyleLbl="revTx" presStyleIdx="0" presStyleCnt="0">
        <dgm:presLayoutVars>
          <dgm:chMax val="1"/>
          <dgm:bulletEnabled val="1"/>
        </dgm:presLayoutVars>
      </dgm:prSet>
      <dgm:spPr/>
    </dgm:pt>
    <dgm:pt modelId="{CC3CE791-9D8C-4743-8B5F-47893F0D8D0A}" type="pres">
      <dgm:prSet presAssocID="{5EFE7388-3020-439A-B4B0-C8FC1B0BABEF}" presName="Name8" presStyleCnt="0"/>
      <dgm:spPr/>
    </dgm:pt>
    <dgm:pt modelId="{E5299827-ECB9-4E73-B383-14C15EB5CF5C}" type="pres">
      <dgm:prSet presAssocID="{5EFE7388-3020-439A-B4B0-C8FC1B0BABEF}" presName="level" presStyleLbl="node1" presStyleIdx="2" presStyleCnt="4">
        <dgm:presLayoutVars>
          <dgm:chMax val="1"/>
          <dgm:bulletEnabled val="1"/>
        </dgm:presLayoutVars>
      </dgm:prSet>
      <dgm:spPr/>
    </dgm:pt>
    <dgm:pt modelId="{9D18032E-7E72-4FCD-9A7F-62361E482D51}" type="pres">
      <dgm:prSet presAssocID="{5EFE7388-3020-439A-B4B0-C8FC1B0BABEF}" presName="levelTx" presStyleLbl="revTx" presStyleIdx="0" presStyleCnt="0">
        <dgm:presLayoutVars>
          <dgm:chMax val="1"/>
          <dgm:bulletEnabled val="1"/>
        </dgm:presLayoutVars>
      </dgm:prSet>
      <dgm:spPr/>
    </dgm:pt>
    <dgm:pt modelId="{40154DDA-A8CA-4939-91F8-80B5D71CFC17}" type="pres">
      <dgm:prSet presAssocID="{C3D40AF1-604A-4649-BE76-9E5DE87CCCB2}" presName="Name8" presStyleCnt="0"/>
      <dgm:spPr/>
    </dgm:pt>
    <dgm:pt modelId="{99466E9A-B032-4E4B-813F-09DFEEB47F28}" type="pres">
      <dgm:prSet presAssocID="{C3D40AF1-604A-4649-BE76-9E5DE87CCCB2}" presName="level" presStyleLbl="node1" presStyleIdx="3" presStyleCnt="4" custLinFactNeighborX="-37" custLinFactNeighborY="880">
        <dgm:presLayoutVars>
          <dgm:chMax val="1"/>
          <dgm:bulletEnabled val="1"/>
        </dgm:presLayoutVars>
      </dgm:prSet>
      <dgm:spPr/>
    </dgm:pt>
    <dgm:pt modelId="{19C13F9A-890E-42B3-B386-DD5ED0D3961D}" type="pres">
      <dgm:prSet presAssocID="{C3D40AF1-604A-4649-BE76-9E5DE87CCCB2}" presName="levelTx" presStyleLbl="revTx" presStyleIdx="0" presStyleCnt="0">
        <dgm:presLayoutVars>
          <dgm:chMax val="1"/>
          <dgm:bulletEnabled val="1"/>
        </dgm:presLayoutVars>
      </dgm:prSet>
      <dgm:spPr/>
    </dgm:pt>
  </dgm:ptLst>
  <dgm:cxnLst>
    <dgm:cxn modelId="{B7F5C307-3688-44FC-8C63-57CB18D886A2}" type="presOf" srcId="{77F5DBB4-DC8B-4D3D-99E2-6E7CB60B6921}" destId="{12CCAC03-A2EE-4F61-8AE7-B59CB3E4ADF6}" srcOrd="0" destOrd="0" presId="urn:microsoft.com/office/officeart/2005/8/layout/pyramid1"/>
    <dgm:cxn modelId="{B9981D1C-2074-4DE6-847C-486588529EBD}" type="presOf" srcId="{77F5DBB4-DC8B-4D3D-99E2-6E7CB60B6921}" destId="{428A8F46-440D-4CF9-864D-CE9CB1C7A243}" srcOrd="1" destOrd="0" presId="urn:microsoft.com/office/officeart/2005/8/layout/pyramid1"/>
    <dgm:cxn modelId="{9A956120-6F52-4DF1-8B93-E92239BF276D}" type="presOf" srcId="{1525AC59-20FB-45B8-84F0-C1010F899A47}" destId="{EE8CF2E8-D717-4ECD-BB19-BBB7B139EEF4}" srcOrd="0" destOrd="0" presId="urn:microsoft.com/office/officeart/2005/8/layout/pyramid1"/>
    <dgm:cxn modelId="{4963D927-211A-4C7F-8E9C-C9471E33764F}" srcId="{1525AC59-20FB-45B8-84F0-C1010F899A47}" destId="{C3D40AF1-604A-4649-BE76-9E5DE87CCCB2}" srcOrd="3" destOrd="0" parTransId="{65466628-0CA9-4EF2-B856-CAED327A4C2F}" sibTransId="{D69C641A-F514-4A04-83D9-1F08742B7F5B}"/>
    <dgm:cxn modelId="{2839A92D-ABBE-47CB-A5A6-02C27145B828}" type="presOf" srcId="{C3D40AF1-604A-4649-BE76-9E5DE87CCCB2}" destId="{99466E9A-B032-4E4B-813F-09DFEEB47F28}" srcOrd="0" destOrd="0" presId="urn:microsoft.com/office/officeart/2005/8/layout/pyramid1"/>
    <dgm:cxn modelId="{5BCE6A71-9EFA-4D6D-AC31-99C3295D1E67}" type="presOf" srcId="{BE5D712A-05EE-4C09-935E-54E6B6602176}" destId="{3DA4F339-8E4A-4E20-8F96-A53AD629E841}" srcOrd="1" destOrd="0" presId="urn:microsoft.com/office/officeart/2005/8/layout/pyramid1"/>
    <dgm:cxn modelId="{2BFEF181-A762-421E-821E-3ECF8E42BEB7}" type="presOf" srcId="{5EFE7388-3020-439A-B4B0-C8FC1B0BABEF}" destId="{9D18032E-7E72-4FCD-9A7F-62361E482D51}" srcOrd="1" destOrd="0" presId="urn:microsoft.com/office/officeart/2005/8/layout/pyramid1"/>
    <dgm:cxn modelId="{9A677F8C-D17D-4D82-83A7-94B17EBFB628}" srcId="{1525AC59-20FB-45B8-84F0-C1010F899A47}" destId="{BE5D712A-05EE-4C09-935E-54E6B6602176}" srcOrd="1" destOrd="0" parTransId="{FC8E18F4-2FDE-4BFC-A811-06B24C5C2140}" sibTransId="{69CF75C1-8326-4F08-92C2-1CDE54CED6FA}"/>
    <dgm:cxn modelId="{05B88A90-F3CF-45AF-A69F-DB9CB624EA30}" srcId="{1525AC59-20FB-45B8-84F0-C1010F899A47}" destId="{5EFE7388-3020-439A-B4B0-C8FC1B0BABEF}" srcOrd="2" destOrd="0" parTransId="{83F36ACF-7BFE-4F5B-9BD7-643832CFD26C}" sibTransId="{3AB11570-E5EE-497F-8B0B-2B57EBFAC049}"/>
    <dgm:cxn modelId="{5D0F51A2-1CCE-44CE-9529-2041D6AD28A1}" type="presOf" srcId="{C3D40AF1-604A-4649-BE76-9E5DE87CCCB2}" destId="{19C13F9A-890E-42B3-B386-DD5ED0D3961D}" srcOrd="1" destOrd="0" presId="urn:microsoft.com/office/officeart/2005/8/layout/pyramid1"/>
    <dgm:cxn modelId="{D17E59A2-49E5-421F-BAA1-E457031AD2DE}" srcId="{1525AC59-20FB-45B8-84F0-C1010F899A47}" destId="{77F5DBB4-DC8B-4D3D-99E2-6E7CB60B6921}" srcOrd="0" destOrd="0" parTransId="{A9DBA5CA-3C78-48B7-9BAA-6AAE2B3EB4D8}" sibTransId="{E33C11E1-5EFF-4CF1-BADF-E6ACD985D913}"/>
    <dgm:cxn modelId="{697152A8-0190-4EBE-ACE7-E2C109AE4A76}" type="presOf" srcId="{5EFE7388-3020-439A-B4B0-C8FC1B0BABEF}" destId="{E5299827-ECB9-4E73-B383-14C15EB5CF5C}" srcOrd="0" destOrd="0" presId="urn:microsoft.com/office/officeart/2005/8/layout/pyramid1"/>
    <dgm:cxn modelId="{9BDC3AEF-7B57-469D-898C-1CF14C8B8CEC}" type="presOf" srcId="{BE5D712A-05EE-4C09-935E-54E6B6602176}" destId="{0E2FAFBD-763F-4D30-9E35-8426CCF9B9D6}" srcOrd="0" destOrd="0" presId="urn:microsoft.com/office/officeart/2005/8/layout/pyramid1"/>
    <dgm:cxn modelId="{68904990-0F00-4DA6-A3DA-D58F86C5DFA6}" type="presParOf" srcId="{EE8CF2E8-D717-4ECD-BB19-BBB7B139EEF4}" destId="{FC00B7E5-5957-4133-AE15-F055B49E6447}" srcOrd="0" destOrd="0" presId="urn:microsoft.com/office/officeart/2005/8/layout/pyramid1"/>
    <dgm:cxn modelId="{9DCACE69-6BEA-4093-B3BE-B59377DCE2B5}" type="presParOf" srcId="{FC00B7E5-5957-4133-AE15-F055B49E6447}" destId="{12CCAC03-A2EE-4F61-8AE7-B59CB3E4ADF6}" srcOrd="0" destOrd="0" presId="urn:microsoft.com/office/officeart/2005/8/layout/pyramid1"/>
    <dgm:cxn modelId="{40E9BEF2-8A2A-448D-912A-076658661524}" type="presParOf" srcId="{FC00B7E5-5957-4133-AE15-F055B49E6447}" destId="{428A8F46-440D-4CF9-864D-CE9CB1C7A243}" srcOrd="1" destOrd="0" presId="urn:microsoft.com/office/officeart/2005/8/layout/pyramid1"/>
    <dgm:cxn modelId="{6776EE46-9FA8-43FF-9FEE-5CF0B6E758E9}" type="presParOf" srcId="{EE8CF2E8-D717-4ECD-BB19-BBB7B139EEF4}" destId="{C18AA34D-F2EC-4DBE-AF7D-ECE2BC5652B4}" srcOrd="1" destOrd="0" presId="urn:microsoft.com/office/officeart/2005/8/layout/pyramid1"/>
    <dgm:cxn modelId="{83085A29-9976-40FB-A4C0-3B1DB9664D9A}" type="presParOf" srcId="{C18AA34D-F2EC-4DBE-AF7D-ECE2BC5652B4}" destId="{0E2FAFBD-763F-4D30-9E35-8426CCF9B9D6}" srcOrd="0" destOrd="0" presId="urn:microsoft.com/office/officeart/2005/8/layout/pyramid1"/>
    <dgm:cxn modelId="{C61DC72F-9665-432C-A1AE-2C356FE5E493}" type="presParOf" srcId="{C18AA34D-F2EC-4DBE-AF7D-ECE2BC5652B4}" destId="{3DA4F339-8E4A-4E20-8F96-A53AD629E841}" srcOrd="1" destOrd="0" presId="urn:microsoft.com/office/officeart/2005/8/layout/pyramid1"/>
    <dgm:cxn modelId="{0B42793F-328E-4CFA-9495-FE4954CA2A64}" type="presParOf" srcId="{EE8CF2E8-D717-4ECD-BB19-BBB7B139EEF4}" destId="{CC3CE791-9D8C-4743-8B5F-47893F0D8D0A}" srcOrd="2" destOrd="0" presId="urn:microsoft.com/office/officeart/2005/8/layout/pyramid1"/>
    <dgm:cxn modelId="{363E7FB6-5B67-4E04-80B3-646A320C8004}" type="presParOf" srcId="{CC3CE791-9D8C-4743-8B5F-47893F0D8D0A}" destId="{E5299827-ECB9-4E73-B383-14C15EB5CF5C}" srcOrd="0" destOrd="0" presId="urn:microsoft.com/office/officeart/2005/8/layout/pyramid1"/>
    <dgm:cxn modelId="{74DE493B-3A5B-4F78-9D8A-86E5CC53C408}" type="presParOf" srcId="{CC3CE791-9D8C-4743-8B5F-47893F0D8D0A}" destId="{9D18032E-7E72-4FCD-9A7F-62361E482D51}" srcOrd="1" destOrd="0" presId="urn:microsoft.com/office/officeart/2005/8/layout/pyramid1"/>
    <dgm:cxn modelId="{E7DC450D-6FD2-4F39-9B31-4CACF9DE0D81}" type="presParOf" srcId="{EE8CF2E8-D717-4ECD-BB19-BBB7B139EEF4}" destId="{40154DDA-A8CA-4939-91F8-80B5D71CFC17}" srcOrd="3" destOrd="0" presId="urn:microsoft.com/office/officeart/2005/8/layout/pyramid1"/>
    <dgm:cxn modelId="{B61CD8DB-B710-4E2A-95CE-F344A2CE64B3}" type="presParOf" srcId="{40154DDA-A8CA-4939-91F8-80B5D71CFC17}" destId="{99466E9A-B032-4E4B-813F-09DFEEB47F28}" srcOrd="0" destOrd="0" presId="urn:microsoft.com/office/officeart/2005/8/layout/pyramid1"/>
    <dgm:cxn modelId="{41106C7F-9CD4-470E-A1F9-82CB33C30BD2}" type="presParOf" srcId="{40154DDA-A8CA-4939-91F8-80B5D71CFC17}" destId="{19C13F9A-890E-42B3-B386-DD5ED0D3961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B8C79A-C0B2-43ED-A690-1E96A24AC980}" type="doc">
      <dgm:prSet loTypeId="urn:microsoft.com/office/officeart/2005/8/layout/pyramid4" loCatId="pyramid" qsTypeId="urn:microsoft.com/office/officeart/2005/8/quickstyle/simple2" qsCatId="simple" csTypeId="urn:microsoft.com/office/officeart/2005/8/colors/colorful5" csCatId="colorful" phldr="1"/>
      <dgm:spPr/>
      <dgm:t>
        <a:bodyPr/>
        <a:lstStyle/>
        <a:p>
          <a:endParaRPr lang="en-US"/>
        </a:p>
      </dgm:t>
    </dgm:pt>
    <dgm:pt modelId="{8C16ECFF-F657-421E-908D-93ECB1C79F85}">
      <dgm:prSet phldrT="[Text]" custT="1"/>
      <dgm:spPr/>
      <dgm:t>
        <a:bodyPr/>
        <a:lstStyle/>
        <a:p>
          <a:r>
            <a:rPr lang="en-US" sz="1600" b="1" dirty="0"/>
            <a:t>Futures Contracts</a:t>
          </a:r>
        </a:p>
      </dgm:t>
    </dgm:pt>
    <dgm:pt modelId="{B36B564A-7664-4E4A-A4C0-5C10C436B22E}" type="parTrans" cxnId="{FEEBACDC-50A4-4B05-91FB-37D8081F1D08}">
      <dgm:prSet/>
      <dgm:spPr/>
      <dgm:t>
        <a:bodyPr/>
        <a:lstStyle/>
        <a:p>
          <a:endParaRPr lang="en-US"/>
        </a:p>
      </dgm:t>
    </dgm:pt>
    <dgm:pt modelId="{E01BD67C-ABD5-453F-BA1A-DA3AB9A5D484}" type="sibTrans" cxnId="{FEEBACDC-50A4-4B05-91FB-37D8081F1D08}">
      <dgm:prSet/>
      <dgm:spPr/>
      <dgm:t>
        <a:bodyPr/>
        <a:lstStyle/>
        <a:p>
          <a:endParaRPr lang="en-US"/>
        </a:p>
      </dgm:t>
    </dgm:pt>
    <dgm:pt modelId="{1F552761-C500-42F7-B46D-B75CC63AFD32}">
      <dgm:prSet phldrT="[Text]" custT="1"/>
      <dgm:spPr/>
      <dgm:t>
        <a:bodyPr/>
        <a:lstStyle/>
        <a:p>
          <a:r>
            <a:rPr lang="en-US" sz="1600" b="1" dirty="0"/>
            <a:t>Mutual Funds</a:t>
          </a:r>
        </a:p>
      </dgm:t>
    </dgm:pt>
    <dgm:pt modelId="{C6F8C204-4513-4E90-964E-373C9B823593}" type="parTrans" cxnId="{E3FEC82E-B603-449A-ADD8-1632213DB5EF}">
      <dgm:prSet/>
      <dgm:spPr/>
      <dgm:t>
        <a:bodyPr/>
        <a:lstStyle/>
        <a:p>
          <a:endParaRPr lang="en-US"/>
        </a:p>
      </dgm:t>
    </dgm:pt>
    <dgm:pt modelId="{5C6FAF82-3A81-4879-A1F8-1BAAF9BFCE1C}" type="sibTrans" cxnId="{E3FEC82E-B603-449A-ADD8-1632213DB5EF}">
      <dgm:prSet/>
      <dgm:spPr/>
      <dgm:t>
        <a:bodyPr/>
        <a:lstStyle/>
        <a:p>
          <a:endParaRPr lang="en-US"/>
        </a:p>
      </dgm:t>
    </dgm:pt>
    <dgm:pt modelId="{62902B2F-9E1F-48D1-9A0A-EB162C7EAE79}">
      <dgm:prSet phldrT="[Text]" custT="1"/>
      <dgm:spPr/>
      <dgm:t>
        <a:bodyPr/>
        <a:lstStyle/>
        <a:p>
          <a:r>
            <a:rPr lang="en-US" sz="1600" b="1" dirty="0"/>
            <a:t>Common Stocks</a:t>
          </a:r>
        </a:p>
      </dgm:t>
    </dgm:pt>
    <dgm:pt modelId="{8E1382CF-0609-434F-96E6-49A59DE942D4}" type="parTrans" cxnId="{78559996-95C6-490D-9511-43D2F1D83DAE}">
      <dgm:prSet/>
      <dgm:spPr/>
      <dgm:t>
        <a:bodyPr/>
        <a:lstStyle/>
        <a:p>
          <a:endParaRPr lang="en-US"/>
        </a:p>
      </dgm:t>
    </dgm:pt>
    <dgm:pt modelId="{9DA7AEB2-C5E0-4788-8FC2-78F92CC45D9F}" type="sibTrans" cxnId="{78559996-95C6-490D-9511-43D2F1D83DAE}">
      <dgm:prSet/>
      <dgm:spPr/>
      <dgm:t>
        <a:bodyPr/>
        <a:lstStyle/>
        <a:p>
          <a:endParaRPr lang="en-US"/>
        </a:p>
      </dgm:t>
    </dgm:pt>
    <dgm:pt modelId="{E2F58F14-ACB3-4326-808D-FAC0DC519831}">
      <dgm:prSet phldrT="[Text]" custT="1"/>
      <dgm:spPr/>
      <dgm:t>
        <a:bodyPr/>
        <a:lstStyle/>
        <a:p>
          <a:r>
            <a:rPr lang="en-US" sz="1500" b="1" dirty="0"/>
            <a:t>Corporate Bonds</a:t>
          </a:r>
        </a:p>
      </dgm:t>
    </dgm:pt>
    <dgm:pt modelId="{0D7976C3-EC83-42F8-82C6-FA191555EC56}" type="parTrans" cxnId="{7821B128-06EC-48E7-AD67-3E1FC0173630}">
      <dgm:prSet/>
      <dgm:spPr/>
      <dgm:t>
        <a:bodyPr/>
        <a:lstStyle/>
        <a:p>
          <a:endParaRPr lang="en-US"/>
        </a:p>
      </dgm:t>
    </dgm:pt>
    <dgm:pt modelId="{AC5C65AB-565D-47CA-B54F-06ACED955E5E}" type="sibTrans" cxnId="{7821B128-06EC-48E7-AD67-3E1FC0173630}">
      <dgm:prSet/>
      <dgm:spPr/>
      <dgm:t>
        <a:bodyPr/>
        <a:lstStyle/>
        <a:p>
          <a:endParaRPr lang="en-US"/>
        </a:p>
      </dgm:t>
    </dgm:pt>
    <dgm:pt modelId="{BCA317C5-D82A-470E-B453-12DA35184DEA}">
      <dgm:prSet phldrT="[Text]" custT="1"/>
      <dgm:spPr/>
      <dgm:t>
        <a:bodyPr/>
        <a:lstStyle/>
        <a:p>
          <a:r>
            <a:rPr lang="en-US" sz="1400" b="1" dirty="0"/>
            <a:t>Insured Savings Accounts</a:t>
          </a:r>
        </a:p>
      </dgm:t>
    </dgm:pt>
    <dgm:pt modelId="{2D41476E-4E6E-49A1-8C4C-5CB2D0373E85}" type="parTrans" cxnId="{D7A500AF-A68C-4B49-9E0A-68F6B808FF1A}">
      <dgm:prSet/>
      <dgm:spPr/>
      <dgm:t>
        <a:bodyPr/>
        <a:lstStyle/>
        <a:p>
          <a:endParaRPr lang="en-US"/>
        </a:p>
      </dgm:t>
    </dgm:pt>
    <dgm:pt modelId="{F96703A0-C718-4E5A-8977-1330AAF3CFE6}" type="sibTrans" cxnId="{D7A500AF-A68C-4B49-9E0A-68F6B808FF1A}">
      <dgm:prSet/>
      <dgm:spPr/>
      <dgm:t>
        <a:bodyPr/>
        <a:lstStyle/>
        <a:p>
          <a:endParaRPr lang="en-US"/>
        </a:p>
      </dgm:t>
    </dgm:pt>
    <dgm:pt modelId="{AE883563-9AC3-4F3A-A0C8-CF3BE65D1589}">
      <dgm:prSet phldrT="[Text]"/>
      <dgm:spPr/>
      <dgm:t>
        <a:bodyPr/>
        <a:lstStyle/>
        <a:p>
          <a:r>
            <a:rPr lang="en-US" b="1" dirty="0"/>
            <a:t>Government Bonds</a:t>
          </a:r>
        </a:p>
      </dgm:t>
    </dgm:pt>
    <dgm:pt modelId="{910F30B5-A43C-47B5-B790-A26240F490F3}" type="parTrans" cxnId="{EF6F6A11-D801-4291-9FB9-691C9027395E}">
      <dgm:prSet/>
      <dgm:spPr/>
      <dgm:t>
        <a:bodyPr/>
        <a:lstStyle/>
        <a:p>
          <a:endParaRPr lang="en-US"/>
        </a:p>
      </dgm:t>
    </dgm:pt>
    <dgm:pt modelId="{D30174CA-E825-472D-9772-290FF0BFEABC}" type="sibTrans" cxnId="{EF6F6A11-D801-4291-9FB9-691C9027395E}">
      <dgm:prSet/>
      <dgm:spPr/>
      <dgm:t>
        <a:bodyPr/>
        <a:lstStyle/>
        <a:p>
          <a:endParaRPr lang="en-US"/>
        </a:p>
      </dgm:t>
    </dgm:pt>
    <dgm:pt modelId="{1086A8F7-1BE1-492F-92EB-E645BB3BAED1}">
      <dgm:prSet custT="1"/>
      <dgm:spPr/>
      <dgm:t>
        <a:bodyPr/>
        <a:lstStyle/>
        <a:p>
          <a:r>
            <a:rPr lang="en-US" sz="1400" b="1" dirty="0"/>
            <a:t>Money Market Accounts</a:t>
          </a:r>
        </a:p>
      </dgm:t>
    </dgm:pt>
    <dgm:pt modelId="{C4C894E4-92D4-4042-9E74-DFE6F98AD586}" type="parTrans" cxnId="{9D150F1D-6622-4A24-8BE2-9AE77EFED777}">
      <dgm:prSet/>
      <dgm:spPr/>
      <dgm:t>
        <a:bodyPr/>
        <a:lstStyle/>
        <a:p>
          <a:endParaRPr lang="en-US"/>
        </a:p>
      </dgm:t>
    </dgm:pt>
    <dgm:pt modelId="{87018E74-62BC-484B-9E98-FE6065EAF95F}" type="sibTrans" cxnId="{9D150F1D-6622-4A24-8BE2-9AE77EFED777}">
      <dgm:prSet/>
      <dgm:spPr/>
      <dgm:t>
        <a:bodyPr/>
        <a:lstStyle/>
        <a:p>
          <a:endParaRPr lang="en-US"/>
        </a:p>
      </dgm:t>
    </dgm:pt>
    <dgm:pt modelId="{80C81954-18EF-4A59-BED4-D8578EAAD5B1}">
      <dgm:prSet custT="1"/>
      <dgm:spPr/>
      <dgm:t>
        <a:bodyPr/>
        <a:lstStyle/>
        <a:p>
          <a:r>
            <a:rPr lang="en-US" sz="1400" b="1" dirty="0"/>
            <a:t>Fixed Annuities</a:t>
          </a:r>
        </a:p>
      </dgm:t>
    </dgm:pt>
    <dgm:pt modelId="{6D4FBEBB-1794-44BE-A0AB-DCBE5A24A916}" type="parTrans" cxnId="{D9AC171E-D784-4885-B26A-38EB1EE736AA}">
      <dgm:prSet/>
      <dgm:spPr/>
      <dgm:t>
        <a:bodyPr/>
        <a:lstStyle/>
        <a:p>
          <a:endParaRPr lang="en-US"/>
        </a:p>
      </dgm:t>
    </dgm:pt>
    <dgm:pt modelId="{75AF78BF-A310-4489-AB7C-01B2F600E3EA}" type="sibTrans" cxnId="{D9AC171E-D784-4885-B26A-38EB1EE736AA}">
      <dgm:prSet/>
      <dgm:spPr/>
      <dgm:t>
        <a:bodyPr/>
        <a:lstStyle/>
        <a:p>
          <a:endParaRPr lang="en-US"/>
        </a:p>
      </dgm:t>
    </dgm:pt>
    <dgm:pt modelId="{9AF56859-C07B-49A0-83E7-F940A916E8FF}">
      <dgm:prSet custT="1"/>
      <dgm:spPr/>
      <dgm:t>
        <a:bodyPr/>
        <a:lstStyle/>
        <a:p>
          <a:r>
            <a:rPr lang="en-US" sz="1400" b="1" dirty="0"/>
            <a:t>Certificates of Deposit</a:t>
          </a:r>
        </a:p>
      </dgm:t>
    </dgm:pt>
    <dgm:pt modelId="{E8E9FE17-2875-4747-99A3-E0CC0C94222B}" type="parTrans" cxnId="{BF6A592E-C4B6-476F-A977-404F329189D3}">
      <dgm:prSet/>
      <dgm:spPr/>
      <dgm:t>
        <a:bodyPr/>
        <a:lstStyle/>
        <a:p>
          <a:endParaRPr lang="en-US"/>
        </a:p>
      </dgm:t>
    </dgm:pt>
    <dgm:pt modelId="{BE7F26B8-3051-4E0C-9D3B-D6C19B3DE049}" type="sibTrans" cxnId="{BF6A592E-C4B6-476F-A977-404F329189D3}">
      <dgm:prSet/>
      <dgm:spPr/>
      <dgm:t>
        <a:bodyPr/>
        <a:lstStyle/>
        <a:p>
          <a:endParaRPr lang="en-US"/>
        </a:p>
      </dgm:t>
    </dgm:pt>
    <dgm:pt modelId="{AEC91CB5-0E28-47A6-B2BC-3A821CE96C9B}" type="pres">
      <dgm:prSet presAssocID="{DAB8C79A-C0B2-43ED-A690-1E96A24AC980}" presName="compositeShape" presStyleCnt="0">
        <dgm:presLayoutVars>
          <dgm:chMax val="9"/>
          <dgm:dir/>
          <dgm:resizeHandles val="exact"/>
        </dgm:presLayoutVars>
      </dgm:prSet>
      <dgm:spPr/>
    </dgm:pt>
    <dgm:pt modelId="{66702C4E-DF89-4236-969C-A547C8D012E9}" type="pres">
      <dgm:prSet presAssocID="{DAB8C79A-C0B2-43ED-A690-1E96A24AC980}" presName="triangle1" presStyleLbl="node1" presStyleIdx="0" presStyleCnt="9" custScaleX="101946">
        <dgm:presLayoutVars>
          <dgm:bulletEnabled val="1"/>
        </dgm:presLayoutVars>
      </dgm:prSet>
      <dgm:spPr/>
    </dgm:pt>
    <dgm:pt modelId="{01153040-43E2-46EB-9F0E-0093E9FC2928}" type="pres">
      <dgm:prSet presAssocID="{DAB8C79A-C0B2-43ED-A690-1E96A24AC980}" presName="triangle2" presStyleLbl="node1" presStyleIdx="1" presStyleCnt="9">
        <dgm:presLayoutVars>
          <dgm:bulletEnabled val="1"/>
        </dgm:presLayoutVars>
      </dgm:prSet>
      <dgm:spPr/>
    </dgm:pt>
    <dgm:pt modelId="{76D77E53-349C-47A9-875B-5D033371234A}" type="pres">
      <dgm:prSet presAssocID="{DAB8C79A-C0B2-43ED-A690-1E96A24AC980}" presName="triangle3" presStyleLbl="node1" presStyleIdx="2" presStyleCnt="9">
        <dgm:presLayoutVars>
          <dgm:bulletEnabled val="1"/>
        </dgm:presLayoutVars>
      </dgm:prSet>
      <dgm:spPr/>
    </dgm:pt>
    <dgm:pt modelId="{1A5ED581-B61C-4E29-B4AD-5BB5E4EBD1E2}" type="pres">
      <dgm:prSet presAssocID="{DAB8C79A-C0B2-43ED-A690-1E96A24AC980}" presName="triangle4" presStyleLbl="node1" presStyleIdx="3" presStyleCnt="9" custScaleX="102341">
        <dgm:presLayoutVars>
          <dgm:bulletEnabled val="1"/>
        </dgm:presLayoutVars>
      </dgm:prSet>
      <dgm:spPr/>
    </dgm:pt>
    <dgm:pt modelId="{8FC556C6-989C-4B06-AE0C-34184BD3EA61}" type="pres">
      <dgm:prSet presAssocID="{DAB8C79A-C0B2-43ED-A690-1E96A24AC980}" presName="triangle5" presStyleLbl="node1" presStyleIdx="4" presStyleCnt="9">
        <dgm:presLayoutVars>
          <dgm:bulletEnabled val="1"/>
        </dgm:presLayoutVars>
      </dgm:prSet>
      <dgm:spPr/>
    </dgm:pt>
    <dgm:pt modelId="{A9843F7B-4266-479C-B329-36C9267112F3}" type="pres">
      <dgm:prSet presAssocID="{DAB8C79A-C0B2-43ED-A690-1E96A24AC980}" presName="triangle6" presStyleLbl="node1" presStyleIdx="5" presStyleCnt="9">
        <dgm:presLayoutVars>
          <dgm:bulletEnabled val="1"/>
        </dgm:presLayoutVars>
      </dgm:prSet>
      <dgm:spPr/>
    </dgm:pt>
    <dgm:pt modelId="{D96BB0F1-E1E0-4BDE-BD43-ADAC870B3352}" type="pres">
      <dgm:prSet presAssocID="{DAB8C79A-C0B2-43ED-A690-1E96A24AC980}" presName="triangle7" presStyleLbl="node1" presStyleIdx="6" presStyleCnt="9">
        <dgm:presLayoutVars>
          <dgm:bulletEnabled val="1"/>
        </dgm:presLayoutVars>
      </dgm:prSet>
      <dgm:spPr/>
    </dgm:pt>
    <dgm:pt modelId="{C9DD4F46-A5EE-4D54-BC20-35F14DBAC0EB}" type="pres">
      <dgm:prSet presAssocID="{DAB8C79A-C0B2-43ED-A690-1E96A24AC980}" presName="triangle8" presStyleLbl="node1" presStyleIdx="7" presStyleCnt="9">
        <dgm:presLayoutVars>
          <dgm:bulletEnabled val="1"/>
        </dgm:presLayoutVars>
      </dgm:prSet>
      <dgm:spPr/>
    </dgm:pt>
    <dgm:pt modelId="{963FB8D8-545D-4A13-83AC-7B9B4772A088}" type="pres">
      <dgm:prSet presAssocID="{DAB8C79A-C0B2-43ED-A690-1E96A24AC980}" presName="triangle9" presStyleLbl="node1" presStyleIdx="8" presStyleCnt="9" custScaleX="102735">
        <dgm:presLayoutVars>
          <dgm:bulletEnabled val="1"/>
        </dgm:presLayoutVars>
      </dgm:prSet>
      <dgm:spPr/>
    </dgm:pt>
  </dgm:ptLst>
  <dgm:cxnLst>
    <dgm:cxn modelId="{EF6F6A11-D801-4291-9FB9-691C9027395E}" srcId="{DAB8C79A-C0B2-43ED-A690-1E96A24AC980}" destId="{AE883563-9AC3-4F3A-A0C8-CF3BE65D1589}" srcOrd="5" destOrd="0" parTransId="{910F30B5-A43C-47B5-B790-A26240F490F3}" sibTransId="{D30174CA-E825-472D-9772-290FF0BFEABC}"/>
    <dgm:cxn modelId="{9D150F1D-6622-4A24-8BE2-9AE77EFED777}" srcId="{DAB8C79A-C0B2-43ED-A690-1E96A24AC980}" destId="{1086A8F7-1BE1-492F-92EB-E645BB3BAED1}" srcOrd="6" destOrd="0" parTransId="{C4C894E4-92D4-4042-9E74-DFE6F98AD586}" sibTransId="{87018E74-62BC-484B-9E98-FE6065EAF95F}"/>
    <dgm:cxn modelId="{D9AC171E-D784-4885-B26A-38EB1EE736AA}" srcId="{DAB8C79A-C0B2-43ED-A690-1E96A24AC980}" destId="{80C81954-18EF-4A59-BED4-D8578EAAD5B1}" srcOrd="7" destOrd="0" parTransId="{6D4FBEBB-1794-44BE-A0AB-DCBE5A24A916}" sibTransId="{75AF78BF-A310-4489-AB7C-01B2F600E3EA}"/>
    <dgm:cxn modelId="{7821B128-06EC-48E7-AD67-3E1FC0173630}" srcId="{DAB8C79A-C0B2-43ED-A690-1E96A24AC980}" destId="{E2F58F14-ACB3-4326-808D-FAC0DC519831}" srcOrd="3" destOrd="0" parTransId="{0D7976C3-EC83-42F8-82C6-FA191555EC56}" sibTransId="{AC5C65AB-565D-47CA-B54F-06ACED955E5E}"/>
    <dgm:cxn modelId="{BF6A592E-C4B6-476F-A977-404F329189D3}" srcId="{DAB8C79A-C0B2-43ED-A690-1E96A24AC980}" destId="{9AF56859-C07B-49A0-83E7-F940A916E8FF}" srcOrd="8" destOrd="0" parTransId="{E8E9FE17-2875-4747-99A3-E0CC0C94222B}" sibTransId="{BE7F26B8-3051-4E0C-9D3B-D6C19B3DE049}"/>
    <dgm:cxn modelId="{E3FEC82E-B603-449A-ADD8-1632213DB5EF}" srcId="{DAB8C79A-C0B2-43ED-A690-1E96A24AC980}" destId="{1F552761-C500-42F7-B46D-B75CC63AFD32}" srcOrd="1" destOrd="0" parTransId="{C6F8C204-4513-4E90-964E-373C9B823593}" sibTransId="{5C6FAF82-3A81-4879-A1F8-1BAAF9BFCE1C}"/>
    <dgm:cxn modelId="{3EA78149-5734-48A6-BAB7-0D315D8A0FDA}" type="presOf" srcId="{1F552761-C500-42F7-B46D-B75CC63AFD32}" destId="{01153040-43E2-46EB-9F0E-0093E9FC2928}" srcOrd="0" destOrd="0" presId="urn:microsoft.com/office/officeart/2005/8/layout/pyramid4"/>
    <dgm:cxn modelId="{451FE871-86B0-4B99-AC55-F64E2B341F1A}" type="presOf" srcId="{DAB8C79A-C0B2-43ED-A690-1E96A24AC980}" destId="{AEC91CB5-0E28-47A6-B2BC-3A821CE96C9B}" srcOrd="0" destOrd="0" presId="urn:microsoft.com/office/officeart/2005/8/layout/pyramid4"/>
    <dgm:cxn modelId="{4E718E72-4A4B-4377-ADB6-60103E671C03}" type="presOf" srcId="{8C16ECFF-F657-421E-908D-93ECB1C79F85}" destId="{66702C4E-DF89-4236-969C-A547C8D012E9}" srcOrd="0" destOrd="0" presId="urn:microsoft.com/office/officeart/2005/8/layout/pyramid4"/>
    <dgm:cxn modelId="{C3C04375-4599-4B72-8CCF-DB5217BA0115}" type="presOf" srcId="{AE883563-9AC3-4F3A-A0C8-CF3BE65D1589}" destId="{A9843F7B-4266-479C-B329-36C9267112F3}" srcOrd="0" destOrd="0" presId="urn:microsoft.com/office/officeart/2005/8/layout/pyramid4"/>
    <dgm:cxn modelId="{D95E5E56-C092-4E56-9045-249CA997D3CD}" type="presOf" srcId="{80C81954-18EF-4A59-BED4-D8578EAAD5B1}" destId="{C9DD4F46-A5EE-4D54-BC20-35F14DBAC0EB}" srcOrd="0" destOrd="0" presId="urn:microsoft.com/office/officeart/2005/8/layout/pyramid4"/>
    <dgm:cxn modelId="{141CD187-801F-4F80-A952-EC92078E4D80}" type="presOf" srcId="{E2F58F14-ACB3-4326-808D-FAC0DC519831}" destId="{1A5ED581-B61C-4E29-B4AD-5BB5E4EBD1E2}" srcOrd="0" destOrd="0" presId="urn:microsoft.com/office/officeart/2005/8/layout/pyramid4"/>
    <dgm:cxn modelId="{78559996-95C6-490D-9511-43D2F1D83DAE}" srcId="{DAB8C79A-C0B2-43ED-A690-1E96A24AC980}" destId="{62902B2F-9E1F-48D1-9A0A-EB162C7EAE79}" srcOrd="2" destOrd="0" parTransId="{8E1382CF-0609-434F-96E6-49A59DE942D4}" sibTransId="{9DA7AEB2-C5E0-4788-8FC2-78F92CC45D9F}"/>
    <dgm:cxn modelId="{2868CD9E-A26F-41D3-9299-BD428525963C}" type="presOf" srcId="{BCA317C5-D82A-470E-B453-12DA35184DEA}" destId="{8FC556C6-989C-4B06-AE0C-34184BD3EA61}" srcOrd="0" destOrd="0" presId="urn:microsoft.com/office/officeart/2005/8/layout/pyramid4"/>
    <dgm:cxn modelId="{D7A500AF-A68C-4B49-9E0A-68F6B808FF1A}" srcId="{DAB8C79A-C0B2-43ED-A690-1E96A24AC980}" destId="{BCA317C5-D82A-470E-B453-12DA35184DEA}" srcOrd="4" destOrd="0" parTransId="{2D41476E-4E6E-49A1-8C4C-5CB2D0373E85}" sibTransId="{F96703A0-C718-4E5A-8977-1330AAF3CFE6}"/>
    <dgm:cxn modelId="{FEEBACDC-50A4-4B05-91FB-37D8081F1D08}" srcId="{DAB8C79A-C0B2-43ED-A690-1E96A24AC980}" destId="{8C16ECFF-F657-421E-908D-93ECB1C79F85}" srcOrd="0" destOrd="0" parTransId="{B36B564A-7664-4E4A-A4C0-5C10C436B22E}" sibTransId="{E01BD67C-ABD5-453F-BA1A-DA3AB9A5D484}"/>
    <dgm:cxn modelId="{855626EF-08FE-4D62-BE52-7BA13FB86960}" type="presOf" srcId="{1086A8F7-1BE1-492F-92EB-E645BB3BAED1}" destId="{D96BB0F1-E1E0-4BDE-BD43-ADAC870B3352}" srcOrd="0" destOrd="0" presId="urn:microsoft.com/office/officeart/2005/8/layout/pyramid4"/>
    <dgm:cxn modelId="{D1F0E2F6-410C-493F-9970-4586988462DE}" type="presOf" srcId="{9AF56859-C07B-49A0-83E7-F940A916E8FF}" destId="{963FB8D8-545D-4A13-83AC-7B9B4772A088}" srcOrd="0" destOrd="0" presId="urn:microsoft.com/office/officeart/2005/8/layout/pyramid4"/>
    <dgm:cxn modelId="{238790F9-A67B-47D6-8F4D-29D00111B574}" type="presOf" srcId="{62902B2F-9E1F-48D1-9A0A-EB162C7EAE79}" destId="{76D77E53-349C-47A9-875B-5D033371234A}" srcOrd="0" destOrd="0" presId="urn:microsoft.com/office/officeart/2005/8/layout/pyramid4"/>
    <dgm:cxn modelId="{D85F323B-124C-4FDA-8FE0-1145B016BED9}" type="presParOf" srcId="{AEC91CB5-0E28-47A6-B2BC-3A821CE96C9B}" destId="{66702C4E-DF89-4236-969C-A547C8D012E9}" srcOrd="0" destOrd="0" presId="urn:microsoft.com/office/officeart/2005/8/layout/pyramid4"/>
    <dgm:cxn modelId="{5A8A8C18-EB83-478E-B322-8C16FB73C804}" type="presParOf" srcId="{AEC91CB5-0E28-47A6-B2BC-3A821CE96C9B}" destId="{01153040-43E2-46EB-9F0E-0093E9FC2928}" srcOrd="1" destOrd="0" presId="urn:microsoft.com/office/officeart/2005/8/layout/pyramid4"/>
    <dgm:cxn modelId="{998B5DBF-A750-4B5E-B8F1-A0F7AD53B797}" type="presParOf" srcId="{AEC91CB5-0E28-47A6-B2BC-3A821CE96C9B}" destId="{76D77E53-349C-47A9-875B-5D033371234A}" srcOrd="2" destOrd="0" presId="urn:microsoft.com/office/officeart/2005/8/layout/pyramid4"/>
    <dgm:cxn modelId="{74952561-6A1F-4D94-8F62-F36296D7D6AE}" type="presParOf" srcId="{AEC91CB5-0E28-47A6-B2BC-3A821CE96C9B}" destId="{1A5ED581-B61C-4E29-B4AD-5BB5E4EBD1E2}" srcOrd="3" destOrd="0" presId="urn:microsoft.com/office/officeart/2005/8/layout/pyramid4"/>
    <dgm:cxn modelId="{54D5D75B-1706-4FC2-8CD9-03A7FE806BF1}" type="presParOf" srcId="{AEC91CB5-0E28-47A6-B2BC-3A821CE96C9B}" destId="{8FC556C6-989C-4B06-AE0C-34184BD3EA61}" srcOrd="4" destOrd="0" presId="urn:microsoft.com/office/officeart/2005/8/layout/pyramid4"/>
    <dgm:cxn modelId="{AA275AB0-9228-4E0B-A595-469705BF184A}" type="presParOf" srcId="{AEC91CB5-0E28-47A6-B2BC-3A821CE96C9B}" destId="{A9843F7B-4266-479C-B329-36C9267112F3}" srcOrd="5" destOrd="0" presId="urn:microsoft.com/office/officeart/2005/8/layout/pyramid4"/>
    <dgm:cxn modelId="{676F10B7-5CD8-4974-A6E5-7D4A2178282F}" type="presParOf" srcId="{AEC91CB5-0E28-47A6-B2BC-3A821CE96C9B}" destId="{D96BB0F1-E1E0-4BDE-BD43-ADAC870B3352}" srcOrd="6" destOrd="0" presId="urn:microsoft.com/office/officeart/2005/8/layout/pyramid4"/>
    <dgm:cxn modelId="{6FE609AE-14AA-4FBA-A25C-778782A4CE7D}" type="presParOf" srcId="{AEC91CB5-0E28-47A6-B2BC-3A821CE96C9B}" destId="{C9DD4F46-A5EE-4D54-BC20-35F14DBAC0EB}" srcOrd="7" destOrd="0" presId="urn:microsoft.com/office/officeart/2005/8/layout/pyramid4"/>
    <dgm:cxn modelId="{F0A513AA-0C91-46B3-B8A9-ADA76D2FC8F6}" type="presParOf" srcId="{AEC91CB5-0E28-47A6-B2BC-3A821CE96C9B}" destId="{963FB8D8-545D-4A13-83AC-7B9B4772A088}" srcOrd="8"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C47C4A-30BD-4571-9353-D22E1F70CA78}"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en-US"/>
        </a:p>
      </dgm:t>
    </dgm:pt>
    <dgm:pt modelId="{53F815CB-6F0E-491C-9E91-264ED68B4567}">
      <dgm:prSet phldrT="[Text]" custT="1"/>
      <dgm:spPr/>
      <dgm:t>
        <a:bodyPr/>
        <a:lstStyle/>
        <a:p>
          <a:r>
            <a:rPr lang="en-US" sz="3600" b="1" dirty="0"/>
            <a:t>Deductibles</a:t>
          </a:r>
          <a:endParaRPr lang="en-US" sz="3200" b="1" dirty="0"/>
        </a:p>
      </dgm:t>
    </dgm:pt>
    <dgm:pt modelId="{69826BB1-B698-4EB2-967A-B4B12D3DB92B}" type="parTrans" cxnId="{AEC4E242-CB1B-48A6-86BE-9F581114F7EA}">
      <dgm:prSet/>
      <dgm:spPr/>
      <dgm:t>
        <a:bodyPr/>
        <a:lstStyle/>
        <a:p>
          <a:endParaRPr lang="en-US"/>
        </a:p>
      </dgm:t>
    </dgm:pt>
    <dgm:pt modelId="{1B34F15D-4785-41C3-B09F-C775B5C3B5A4}" type="sibTrans" cxnId="{AEC4E242-CB1B-48A6-86BE-9F581114F7EA}">
      <dgm:prSet/>
      <dgm:spPr/>
      <dgm:t>
        <a:bodyPr/>
        <a:lstStyle/>
        <a:p>
          <a:endParaRPr lang="en-US"/>
        </a:p>
      </dgm:t>
    </dgm:pt>
    <dgm:pt modelId="{1B777BAD-CF6F-45A6-9181-BF08A8DDA2E3}">
      <dgm:prSet phldrT="[Text]" custT="1"/>
      <dgm:spPr/>
      <dgm:t>
        <a:bodyPr/>
        <a:lstStyle/>
        <a:p>
          <a:r>
            <a:rPr lang="en-US" sz="3600" b="1" dirty="0"/>
            <a:t>Premiums</a:t>
          </a:r>
          <a:endParaRPr lang="en-US" sz="3200" b="1" dirty="0"/>
        </a:p>
      </dgm:t>
    </dgm:pt>
    <dgm:pt modelId="{5DCBD12C-6660-4F7C-84E3-21C94677A346}" type="parTrans" cxnId="{407358FC-97CF-40AF-8868-C55623F67354}">
      <dgm:prSet/>
      <dgm:spPr/>
      <dgm:t>
        <a:bodyPr/>
        <a:lstStyle/>
        <a:p>
          <a:endParaRPr lang="en-US"/>
        </a:p>
      </dgm:t>
    </dgm:pt>
    <dgm:pt modelId="{E76EF9A5-1BC5-4F93-B827-44CE255BB7AD}" type="sibTrans" cxnId="{407358FC-97CF-40AF-8868-C55623F67354}">
      <dgm:prSet/>
      <dgm:spPr/>
      <dgm:t>
        <a:bodyPr/>
        <a:lstStyle/>
        <a:p>
          <a:endParaRPr lang="en-US"/>
        </a:p>
      </dgm:t>
    </dgm:pt>
    <dgm:pt modelId="{69AB813C-B76D-46E4-8976-140822D65995}" type="pres">
      <dgm:prSet presAssocID="{E0C47C4A-30BD-4571-9353-D22E1F70CA78}" presName="compositeShape" presStyleCnt="0">
        <dgm:presLayoutVars>
          <dgm:chMax val="2"/>
          <dgm:dir/>
          <dgm:resizeHandles val="exact"/>
        </dgm:presLayoutVars>
      </dgm:prSet>
      <dgm:spPr/>
    </dgm:pt>
    <dgm:pt modelId="{A1700A21-E4C0-4329-926C-170A3922E180}" type="pres">
      <dgm:prSet presAssocID="{E0C47C4A-30BD-4571-9353-D22E1F70CA78}" presName="divider" presStyleLbl="fgShp" presStyleIdx="0" presStyleCnt="1"/>
      <dgm:spPr/>
    </dgm:pt>
    <dgm:pt modelId="{814E0EF3-7980-434A-9C27-7570A0C68A87}" type="pres">
      <dgm:prSet presAssocID="{53F815CB-6F0E-491C-9E91-264ED68B4567}" presName="downArrow" presStyleLbl="node1" presStyleIdx="0" presStyleCnt="2"/>
      <dgm:spPr>
        <a:solidFill>
          <a:schemeClr val="accent4">
            <a:hueOff val="0"/>
            <a:satOff val="0"/>
            <a:lumOff val="0"/>
          </a:schemeClr>
        </a:solidFill>
      </dgm:spPr>
    </dgm:pt>
    <dgm:pt modelId="{20DB06E0-942D-46EE-A6FE-4DF92DBD2023}" type="pres">
      <dgm:prSet presAssocID="{53F815CB-6F0E-491C-9E91-264ED68B4567}" presName="downArrowText" presStyleLbl="revTx" presStyleIdx="0" presStyleCnt="2" custScaleX="114722">
        <dgm:presLayoutVars>
          <dgm:bulletEnabled val="1"/>
        </dgm:presLayoutVars>
      </dgm:prSet>
      <dgm:spPr/>
    </dgm:pt>
    <dgm:pt modelId="{7E088EC5-39C9-4444-A482-EBF861E92ECC}" type="pres">
      <dgm:prSet presAssocID="{1B777BAD-CF6F-45A6-9181-BF08A8DDA2E3}" presName="upArrow" presStyleLbl="node1" presStyleIdx="1" presStyleCnt="2"/>
      <dgm:spPr/>
    </dgm:pt>
    <dgm:pt modelId="{C45D1DF8-F147-4ACD-A208-856236C55A05}" type="pres">
      <dgm:prSet presAssocID="{1B777BAD-CF6F-45A6-9181-BF08A8DDA2E3}" presName="upArrowText" presStyleLbl="revTx" presStyleIdx="1" presStyleCnt="2" custScaleX="110335">
        <dgm:presLayoutVars>
          <dgm:bulletEnabled val="1"/>
        </dgm:presLayoutVars>
      </dgm:prSet>
      <dgm:spPr/>
    </dgm:pt>
  </dgm:ptLst>
  <dgm:cxnLst>
    <dgm:cxn modelId="{AEC4E242-CB1B-48A6-86BE-9F581114F7EA}" srcId="{E0C47C4A-30BD-4571-9353-D22E1F70CA78}" destId="{53F815CB-6F0E-491C-9E91-264ED68B4567}" srcOrd="0" destOrd="0" parTransId="{69826BB1-B698-4EB2-967A-B4B12D3DB92B}" sibTransId="{1B34F15D-4785-41C3-B09F-C775B5C3B5A4}"/>
    <dgm:cxn modelId="{287EC79A-DF7B-4CDD-97AF-529749969FF3}" type="presOf" srcId="{53F815CB-6F0E-491C-9E91-264ED68B4567}" destId="{20DB06E0-942D-46EE-A6FE-4DF92DBD2023}" srcOrd="0" destOrd="0" presId="urn:microsoft.com/office/officeart/2005/8/layout/arrow3"/>
    <dgm:cxn modelId="{07BEFCE3-A7D2-468A-B184-5E474BEFE6B1}" type="presOf" srcId="{E0C47C4A-30BD-4571-9353-D22E1F70CA78}" destId="{69AB813C-B76D-46E4-8976-140822D65995}" srcOrd="0" destOrd="0" presId="urn:microsoft.com/office/officeart/2005/8/layout/arrow3"/>
    <dgm:cxn modelId="{407358FC-97CF-40AF-8868-C55623F67354}" srcId="{E0C47C4A-30BD-4571-9353-D22E1F70CA78}" destId="{1B777BAD-CF6F-45A6-9181-BF08A8DDA2E3}" srcOrd="1" destOrd="0" parTransId="{5DCBD12C-6660-4F7C-84E3-21C94677A346}" sibTransId="{E76EF9A5-1BC5-4F93-B827-44CE255BB7AD}"/>
    <dgm:cxn modelId="{A04331FE-8F23-4D11-9A4F-B9A67E68DEAE}" type="presOf" srcId="{1B777BAD-CF6F-45A6-9181-BF08A8DDA2E3}" destId="{C45D1DF8-F147-4ACD-A208-856236C55A05}" srcOrd="0" destOrd="0" presId="urn:microsoft.com/office/officeart/2005/8/layout/arrow3"/>
    <dgm:cxn modelId="{E2F058B1-E9B3-447A-91F0-C4A705BB52F1}" type="presParOf" srcId="{69AB813C-B76D-46E4-8976-140822D65995}" destId="{A1700A21-E4C0-4329-926C-170A3922E180}" srcOrd="0" destOrd="0" presId="urn:microsoft.com/office/officeart/2005/8/layout/arrow3"/>
    <dgm:cxn modelId="{6F793FF5-86FB-4CF3-9FB9-81F94415E93C}" type="presParOf" srcId="{69AB813C-B76D-46E4-8976-140822D65995}" destId="{814E0EF3-7980-434A-9C27-7570A0C68A87}" srcOrd="1" destOrd="0" presId="urn:microsoft.com/office/officeart/2005/8/layout/arrow3"/>
    <dgm:cxn modelId="{B2A76028-7E5E-438C-992F-8D91D45BA79E}" type="presParOf" srcId="{69AB813C-B76D-46E4-8976-140822D65995}" destId="{20DB06E0-942D-46EE-A6FE-4DF92DBD2023}" srcOrd="2" destOrd="0" presId="urn:microsoft.com/office/officeart/2005/8/layout/arrow3"/>
    <dgm:cxn modelId="{2C61F202-5F3A-490E-99A7-7AEF443A0CC7}" type="presParOf" srcId="{69AB813C-B76D-46E4-8976-140822D65995}" destId="{7E088EC5-39C9-4444-A482-EBF861E92ECC}" srcOrd="3" destOrd="0" presId="urn:microsoft.com/office/officeart/2005/8/layout/arrow3"/>
    <dgm:cxn modelId="{E397382A-F3CF-4F5B-9836-9CEEAA1EFE35}" type="presParOf" srcId="{69AB813C-B76D-46E4-8976-140822D65995}" destId="{C45D1DF8-F147-4ACD-A208-856236C55A05}"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90448-0207-46D6-ABEC-C5395836015F}">
      <dsp:nvSpPr>
        <dsp:cNvPr id="0" name=""/>
        <dsp:cNvSpPr/>
      </dsp:nvSpPr>
      <dsp:spPr>
        <a:xfrm>
          <a:off x="745649" y="1331166"/>
          <a:ext cx="1430966" cy="215562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t>Risky borrower</a:t>
          </a:r>
        </a:p>
      </dsp:txBody>
      <dsp:txXfrm>
        <a:off x="974603" y="1331166"/>
        <a:ext cx="1202011" cy="2155629"/>
      </dsp:txXfrm>
    </dsp:sp>
    <dsp:sp modelId="{BBB1754A-FD73-4C7B-A730-7FEC73A1ADEF}">
      <dsp:nvSpPr>
        <dsp:cNvPr id="0" name=""/>
        <dsp:cNvSpPr/>
      </dsp:nvSpPr>
      <dsp:spPr>
        <a:xfrm>
          <a:off x="-28765" y="947621"/>
          <a:ext cx="958861" cy="95886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579 or Less</a:t>
          </a:r>
        </a:p>
      </dsp:txBody>
      <dsp:txXfrm>
        <a:off x="111657" y="1088043"/>
        <a:ext cx="678017" cy="678017"/>
      </dsp:txXfrm>
    </dsp:sp>
    <dsp:sp modelId="{C954ED4B-368F-4B13-8909-CA688D2D1E74}">
      <dsp:nvSpPr>
        <dsp:cNvPr id="0" name=""/>
        <dsp:cNvSpPr/>
      </dsp:nvSpPr>
      <dsp:spPr>
        <a:xfrm>
          <a:off x="3135476" y="1331166"/>
          <a:ext cx="1438292" cy="2155619"/>
        </a:xfrm>
        <a:prstGeom prst="rect">
          <a:avLst/>
        </a:prstGeom>
        <a:solidFill>
          <a:schemeClr val="accent2">
            <a:tint val="40000"/>
            <a:alpha val="90000"/>
            <a:hueOff val="493641"/>
            <a:satOff val="-1293"/>
            <a:lumOff val="463"/>
            <a:alphaOff val="0"/>
          </a:schemeClr>
        </a:solidFill>
        <a:ln w="12700" cap="flat" cmpd="sng" algn="ctr">
          <a:solidFill>
            <a:schemeClr val="accent2">
              <a:tint val="40000"/>
              <a:alpha val="90000"/>
              <a:hueOff val="493641"/>
              <a:satOff val="-1293"/>
              <a:lumOff val="4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t>Some lenders will approve loans with this score	 </a:t>
          </a:r>
        </a:p>
      </dsp:txBody>
      <dsp:txXfrm>
        <a:off x="3365603" y="1331166"/>
        <a:ext cx="1208165" cy="2155619"/>
      </dsp:txXfrm>
    </dsp:sp>
    <dsp:sp modelId="{47908D03-4A38-4987-B8C8-E212B9E7F960}">
      <dsp:nvSpPr>
        <dsp:cNvPr id="0" name=""/>
        <dsp:cNvSpPr/>
      </dsp:nvSpPr>
      <dsp:spPr>
        <a:xfrm>
          <a:off x="2368387" y="947621"/>
          <a:ext cx="958861" cy="958861"/>
        </a:xfrm>
        <a:prstGeom prst="ellipse">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580 to 669</a:t>
          </a:r>
        </a:p>
      </dsp:txBody>
      <dsp:txXfrm>
        <a:off x="2508809" y="1088043"/>
        <a:ext cx="678017" cy="678017"/>
      </dsp:txXfrm>
    </dsp:sp>
    <dsp:sp modelId="{0E828FDD-1A9B-4FAD-BFF5-298D608E4210}">
      <dsp:nvSpPr>
        <dsp:cNvPr id="0" name=""/>
        <dsp:cNvSpPr/>
      </dsp:nvSpPr>
      <dsp:spPr>
        <a:xfrm>
          <a:off x="5532630" y="1331166"/>
          <a:ext cx="1438292" cy="2155619"/>
        </a:xfrm>
        <a:prstGeom prst="rect">
          <a:avLst/>
        </a:prstGeom>
        <a:solidFill>
          <a:schemeClr val="accent2">
            <a:tint val="40000"/>
            <a:alpha val="90000"/>
            <a:hueOff val="987282"/>
            <a:satOff val="-2587"/>
            <a:lumOff val="926"/>
            <a:alphaOff val="0"/>
          </a:schemeClr>
        </a:solidFill>
        <a:ln w="12700" cap="flat" cmpd="sng" algn="ctr">
          <a:solidFill>
            <a:schemeClr val="accent2">
              <a:tint val="40000"/>
              <a:alpha val="90000"/>
              <a:hueOff val="987282"/>
              <a:satOff val="-2587"/>
              <a:lumOff val="9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t>Most lenders consider this a good score</a:t>
          </a:r>
        </a:p>
      </dsp:txBody>
      <dsp:txXfrm>
        <a:off x="5762756" y="1331166"/>
        <a:ext cx="1208165" cy="2155619"/>
      </dsp:txXfrm>
    </dsp:sp>
    <dsp:sp modelId="{3728F3F7-1C87-44A1-8545-1E734B6630A5}">
      <dsp:nvSpPr>
        <dsp:cNvPr id="0" name=""/>
        <dsp:cNvSpPr/>
      </dsp:nvSpPr>
      <dsp:spPr>
        <a:xfrm>
          <a:off x="4765540" y="947621"/>
          <a:ext cx="958861" cy="958861"/>
        </a:xfrm>
        <a:prstGeom prst="ellipse">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670 to 739</a:t>
          </a:r>
        </a:p>
      </dsp:txBody>
      <dsp:txXfrm>
        <a:off x="4905962" y="1088043"/>
        <a:ext cx="678017" cy="678017"/>
      </dsp:txXfrm>
    </dsp:sp>
    <dsp:sp modelId="{B29AE76D-E2C8-4C0A-8417-69D2CC1E3172}">
      <dsp:nvSpPr>
        <dsp:cNvPr id="0" name=""/>
        <dsp:cNvSpPr/>
      </dsp:nvSpPr>
      <dsp:spPr>
        <a:xfrm>
          <a:off x="7929783" y="1331166"/>
          <a:ext cx="1438292" cy="2151350"/>
        </a:xfrm>
        <a:prstGeom prst="rect">
          <a:avLst/>
        </a:prstGeom>
        <a:solidFill>
          <a:schemeClr val="accent2">
            <a:tint val="40000"/>
            <a:alpha val="90000"/>
            <a:hueOff val="1480923"/>
            <a:satOff val="-3880"/>
            <a:lumOff val="1389"/>
            <a:alphaOff val="0"/>
          </a:schemeClr>
        </a:solidFill>
        <a:ln w="12700" cap="flat" cmpd="sng" algn="ctr">
          <a:solidFill>
            <a:schemeClr val="accent2">
              <a:tint val="40000"/>
              <a:alpha val="90000"/>
              <a:hueOff val="1480923"/>
              <a:satOff val="-3880"/>
              <a:lumOff val="13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t>Lenders view you as a very dependable borrower</a:t>
          </a:r>
        </a:p>
      </dsp:txBody>
      <dsp:txXfrm>
        <a:off x="8159910" y="1331166"/>
        <a:ext cx="1208165" cy="2151350"/>
      </dsp:txXfrm>
    </dsp:sp>
    <dsp:sp modelId="{166D7AFA-E91F-4BCC-96BF-9E8B2565A828}">
      <dsp:nvSpPr>
        <dsp:cNvPr id="0" name=""/>
        <dsp:cNvSpPr/>
      </dsp:nvSpPr>
      <dsp:spPr>
        <a:xfrm>
          <a:off x="7162694" y="947621"/>
          <a:ext cx="958861" cy="958861"/>
        </a:xfrm>
        <a:prstGeom prst="ellipse">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740 to 799</a:t>
          </a:r>
        </a:p>
      </dsp:txBody>
      <dsp:txXfrm>
        <a:off x="7303116" y="1088043"/>
        <a:ext cx="678017" cy="678017"/>
      </dsp:txXfrm>
    </dsp:sp>
    <dsp:sp modelId="{F8A36F98-A701-40A5-8408-D052D1DC76BF}">
      <dsp:nvSpPr>
        <dsp:cNvPr id="0" name=""/>
        <dsp:cNvSpPr/>
      </dsp:nvSpPr>
      <dsp:spPr>
        <a:xfrm>
          <a:off x="10326936" y="1331166"/>
          <a:ext cx="1567375" cy="2155619"/>
        </a:xfrm>
        <a:prstGeom prst="rect">
          <a:avLst/>
        </a:prstGeom>
        <a:solidFill>
          <a:schemeClr val="accent2">
            <a:tint val="40000"/>
            <a:alpha val="90000"/>
            <a:hueOff val="1974564"/>
            <a:satOff val="-5173"/>
            <a:lumOff val="1852"/>
            <a:alphaOff val="0"/>
          </a:schemeClr>
        </a:solidFill>
        <a:ln w="12700" cap="flat" cmpd="sng" algn="ctr">
          <a:solidFill>
            <a:schemeClr val="accent2">
              <a:tint val="40000"/>
              <a:alpha val="90000"/>
              <a:hueOff val="1974564"/>
              <a:satOff val="-5173"/>
              <a:lumOff val="1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t>Lenders view you as an exceptional borrower</a:t>
          </a:r>
        </a:p>
      </dsp:txBody>
      <dsp:txXfrm>
        <a:off x="10577716" y="1331166"/>
        <a:ext cx="1316595" cy="2155619"/>
      </dsp:txXfrm>
    </dsp:sp>
    <dsp:sp modelId="{D5057988-FF5C-41AD-B287-EE29178D15D3}">
      <dsp:nvSpPr>
        <dsp:cNvPr id="0" name=""/>
        <dsp:cNvSpPr/>
      </dsp:nvSpPr>
      <dsp:spPr>
        <a:xfrm>
          <a:off x="9688931" y="947621"/>
          <a:ext cx="958861" cy="958861"/>
        </a:xfrm>
        <a:prstGeom prst="ellipse">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800</a:t>
          </a:r>
        </a:p>
      </dsp:txBody>
      <dsp:txXfrm>
        <a:off x="9829353" y="1088043"/>
        <a:ext cx="678017" cy="678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CAC03-A2EE-4F61-8AE7-B59CB3E4ADF6}">
      <dsp:nvSpPr>
        <dsp:cNvPr id="0" name=""/>
        <dsp:cNvSpPr/>
      </dsp:nvSpPr>
      <dsp:spPr>
        <a:xfrm>
          <a:off x="3104032" y="0"/>
          <a:ext cx="2069354" cy="1505211"/>
        </a:xfrm>
        <a:prstGeom prst="trapezoid">
          <a:avLst>
            <a:gd name="adj" fmla="val 6874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t>Speculative</a:t>
          </a:r>
        </a:p>
      </dsp:txBody>
      <dsp:txXfrm>
        <a:off x="3104032" y="0"/>
        <a:ext cx="2069354" cy="1505211"/>
      </dsp:txXfrm>
    </dsp:sp>
    <dsp:sp modelId="{0E2FAFBD-763F-4D30-9E35-8426CCF9B9D6}">
      <dsp:nvSpPr>
        <dsp:cNvPr id="0" name=""/>
        <dsp:cNvSpPr/>
      </dsp:nvSpPr>
      <dsp:spPr>
        <a:xfrm>
          <a:off x="2069354" y="1505210"/>
          <a:ext cx="4138709" cy="1505211"/>
        </a:xfrm>
        <a:prstGeom prst="trapezoid">
          <a:avLst>
            <a:gd name="adj" fmla="val 68740"/>
          </a:avLst>
        </a:prstGeom>
        <a:solidFill>
          <a:schemeClr val="accent5">
            <a:hueOff val="-7107707"/>
            <a:satOff val="4040"/>
            <a:lumOff val="-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sz="5400" b="1" kern="1200" dirty="0"/>
            <a:t>Stocks</a:t>
          </a:r>
        </a:p>
      </dsp:txBody>
      <dsp:txXfrm>
        <a:off x="2793628" y="1505210"/>
        <a:ext cx="2690161" cy="1505211"/>
      </dsp:txXfrm>
    </dsp:sp>
    <dsp:sp modelId="{E5299827-ECB9-4E73-B383-14C15EB5CF5C}">
      <dsp:nvSpPr>
        <dsp:cNvPr id="0" name=""/>
        <dsp:cNvSpPr/>
      </dsp:nvSpPr>
      <dsp:spPr>
        <a:xfrm>
          <a:off x="1034677" y="3010421"/>
          <a:ext cx="6208064" cy="1505211"/>
        </a:xfrm>
        <a:prstGeom prst="trapezoid">
          <a:avLst>
            <a:gd name="adj" fmla="val 68740"/>
          </a:avLst>
        </a:prstGeom>
        <a:solidFill>
          <a:schemeClr val="accent5">
            <a:hueOff val="-14215414"/>
            <a:satOff val="8079"/>
            <a:lumOff val="-6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sz="5400" b="1" kern="1200" dirty="0"/>
            <a:t>Bonds</a:t>
          </a:r>
        </a:p>
      </dsp:txBody>
      <dsp:txXfrm>
        <a:off x="2121088" y="3010421"/>
        <a:ext cx="4035241" cy="1505211"/>
      </dsp:txXfrm>
    </dsp:sp>
    <dsp:sp modelId="{99466E9A-B032-4E4B-813F-09DFEEB47F28}">
      <dsp:nvSpPr>
        <dsp:cNvPr id="0" name=""/>
        <dsp:cNvSpPr/>
      </dsp:nvSpPr>
      <dsp:spPr>
        <a:xfrm>
          <a:off x="0" y="4515633"/>
          <a:ext cx="8277419" cy="1505211"/>
        </a:xfrm>
        <a:prstGeom prst="trapezoid">
          <a:avLst>
            <a:gd name="adj" fmla="val 68740"/>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sz="5400" b="1" kern="1200" dirty="0"/>
            <a:t>Cash</a:t>
          </a:r>
        </a:p>
      </dsp:txBody>
      <dsp:txXfrm>
        <a:off x="1448548" y="4515633"/>
        <a:ext cx="5380322" cy="15052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02C4E-DF89-4236-969C-A547C8D012E9}">
      <dsp:nvSpPr>
        <dsp:cNvPr id="0" name=""/>
        <dsp:cNvSpPr/>
      </dsp:nvSpPr>
      <dsp:spPr>
        <a:xfrm>
          <a:off x="3999710" y="32649"/>
          <a:ext cx="2196779" cy="2154846"/>
        </a:xfrm>
        <a:prstGeom prst="triangl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Futures Contracts</a:t>
          </a:r>
        </a:p>
      </dsp:txBody>
      <dsp:txXfrm>
        <a:off x="4548905" y="1110072"/>
        <a:ext cx="1098389" cy="1077423"/>
      </dsp:txXfrm>
    </dsp:sp>
    <dsp:sp modelId="{01153040-43E2-46EB-9F0E-0093E9FC2928}">
      <dsp:nvSpPr>
        <dsp:cNvPr id="0" name=""/>
        <dsp:cNvSpPr/>
      </dsp:nvSpPr>
      <dsp:spPr>
        <a:xfrm>
          <a:off x="2943254" y="2187495"/>
          <a:ext cx="2154846" cy="2154846"/>
        </a:xfrm>
        <a:prstGeom prst="triangle">
          <a:avLst/>
        </a:prstGeom>
        <a:solidFill>
          <a:schemeClr val="accent5">
            <a:hueOff val="-2665390"/>
            <a:satOff val="1515"/>
            <a:lumOff val="-125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Mutual Funds</a:t>
          </a:r>
        </a:p>
      </dsp:txBody>
      <dsp:txXfrm>
        <a:off x="3481966" y="3264918"/>
        <a:ext cx="1077423" cy="1077423"/>
      </dsp:txXfrm>
    </dsp:sp>
    <dsp:sp modelId="{76D77E53-349C-47A9-875B-5D033371234A}">
      <dsp:nvSpPr>
        <dsp:cNvPr id="0" name=""/>
        <dsp:cNvSpPr/>
      </dsp:nvSpPr>
      <dsp:spPr>
        <a:xfrm rot="10800000">
          <a:off x="4020677" y="2187495"/>
          <a:ext cx="2154846" cy="2154846"/>
        </a:xfrm>
        <a:prstGeom prst="triangle">
          <a:avLst/>
        </a:prstGeom>
        <a:solidFill>
          <a:schemeClr val="accent5">
            <a:hueOff val="-5330780"/>
            <a:satOff val="3030"/>
            <a:lumOff val="-250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Common Stocks</a:t>
          </a:r>
        </a:p>
      </dsp:txBody>
      <dsp:txXfrm rot="10800000">
        <a:off x="4559388" y="2187495"/>
        <a:ext cx="1077423" cy="1077423"/>
      </dsp:txXfrm>
    </dsp:sp>
    <dsp:sp modelId="{1A5ED581-B61C-4E29-B4AD-5BB5E4EBD1E2}">
      <dsp:nvSpPr>
        <dsp:cNvPr id="0" name=""/>
        <dsp:cNvSpPr/>
      </dsp:nvSpPr>
      <dsp:spPr>
        <a:xfrm>
          <a:off x="5072877" y="2187495"/>
          <a:ext cx="2205291" cy="2154846"/>
        </a:xfrm>
        <a:prstGeom prst="triangle">
          <a:avLst/>
        </a:prstGeom>
        <a:solidFill>
          <a:schemeClr val="accent5">
            <a:hueOff val="-7996170"/>
            <a:satOff val="4545"/>
            <a:lumOff val="-375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Corporate Bonds</a:t>
          </a:r>
        </a:p>
      </dsp:txBody>
      <dsp:txXfrm>
        <a:off x="5624200" y="3264918"/>
        <a:ext cx="1102645" cy="1077423"/>
      </dsp:txXfrm>
    </dsp:sp>
    <dsp:sp modelId="{8FC556C6-989C-4B06-AE0C-34184BD3EA61}">
      <dsp:nvSpPr>
        <dsp:cNvPr id="0" name=""/>
        <dsp:cNvSpPr/>
      </dsp:nvSpPr>
      <dsp:spPr>
        <a:xfrm>
          <a:off x="1865830" y="4342341"/>
          <a:ext cx="2154846" cy="2154846"/>
        </a:xfrm>
        <a:prstGeom prst="triangle">
          <a:avLst/>
        </a:prstGeom>
        <a:solidFill>
          <a:schemeClr val="accent5">
            <a:hueOff val="-10661560"/>
            <a:satOff val="6060"/>
            <a:lumOff val="-500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Insured Savings Accounts</a:t>
          </a:r>
        </a:p>
      </dsp:txBody>
      <dsp:txXfrm>
        <a:off x="2404542" y="5419764"/>
        <a:ext cx="1077423" cy="1077423"/>
      </dsp:txXfrm>
    </dsp:sp>
    <dsp:sp modelId="{A9843F7B-4266-479C-B329-36C9267112F3}">
      <dsp:nvSpPr>
        <dsp:cNvPr id="0" name=""/>
        <dsp:cNvSpPr/>
      </dsp:nvSpPr>
      <dsp:spPr>
        <a:xfrm rot="10800000">
          <a:off x="2943254" y="4342341"/>
          <a:ext cx="2154846" cy="2154846"/>
        </a:xfrm>
        <a:prstGeom prst="triangle">
          <a:avLst/>
        </a:prstGeom>
        <a:solidFill>
          <a:schemeClr val="accent5">
            <a:hueOff val="-13326951"/>
            <a:satOff val="7574"/>
            <a:lumOff val="-625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Government Bonds</a:t>
          </a:r>
        </a:p>
      </dsp:txBody>
      <dsp:txXfrm rot="10800000">
        <a:off x="3481965" y="4342341"/>
        <a:ext cx="1077423" cy="1077423"/>
      </dsp:txXfrm>
    </dsp:sp>
    <dsp:sp modelId="{D96BB0F1-E1E0-4BDE-BD43-ADAC870B3352}">
      <dsp:nvSpPr>
        <dsp:cNvPr id="0" name=""/>
        <dsp:cNvSpPr/>
      </dsp:nvSpPr>
      <dsp:spPr>
        <a:xfrm>
          <a:off x="4020677" y="4342341"/>
          <a:ext cx="2154846" cy="2154846"/>
        </a:xfrm>
        <a:prstGeom prst="triangle">
          <a:avLst/>
        </a:prstGeom>
        <a:solidFill>
          <a:schemeClr val="accent5">
            <a:hueOff val="-15992340"/>
            <a:satOff val="9089"/>
            <a:lumOff val="-750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Money Market Accounts</a:t>
          </a:r>
        </a:p>
      </dsp:txBody>
      <dsp:txXfrm>
        <a:off x="4559389" y="5419764"/>
        <a:ext cx="1077423" cy="1077423"/>
      </dsp:txXfrm>
    </dsp:sp>
    <dsp:sp modelId="{C9DD4F46-A5EE-4D54-BC20-35F14DBAC0EB}">
      <dsp:nvSpPr>
        <dsp:cNvPr id="0" name=""/>
        <dsp:cNvSpPr/>
      </dsp:nvSpPr>
      <dsp:spPr>
        <a:xfrm rot="10800000">
          <a:off x="5098100" y="4342341"/>
          <a:ext cx="2154846" cy="2154846"/>
        </a:xfrm>
        <a:prstGeom prst="triangle">
          <a:avLst/>
        </a:prstGeom>
        <a:solidFill>
          <a:schemeClr val="accent5">
            <a:hueOff val="-18657731"/>
            <a:satOff val="10604"/>
            <a:lumOff val="-875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Fixed Annuities</a:t>
          </a:r>
        </a:p>
      </dsp:txBody>
      <dsp:txXfrm rot="10800000">
        <a:off x="5636811" y="4342341"/>
        <a:ext cx="1077423" cy="1077423"/>
      </dsp:txXfrm>
    </dsp:sp>
    <dsp:sp modelId="{963FB8D8-545D-4A13-83AC-7B9B4772A088}">
      <dsp:nvSpPr>
        <dsp:cNvPr id="0" name=""/>
        <dsp:cNvSpPr/>
      </dsp:nvSpPr>
      <dsp:spPr>
        <a:xfrm>
          <a:off x="6146055" y="4342341"/>
          <a:ext cx="2213781" cy="2154846"/>
        </a:xfrm>
        <a:prstGeom prst="triangle">
          <a:avLst/>
        </a:prstGeom>
        <a:solidFill>
          <a:schemeClr val="accent5">
            <a:hueOff val="-21323121"/>
            <a:satOff val="12119"/>
            <a:lumOff val="-1000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Certificates of Deposit</a:t>
          </a:r>
        </a:p>
      </dsp:txBody>
      <dsp:txXfrm>
        <a:off x="6699500" y="5419764"/>
        <a:ext cx="1106891" cy="1077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00A21-E4C0-4329-926C-170A3922E180}">
      <dsp:nvSpPr>
        <dsp:cNvPr id="0" name=""/>
        <dsp:cNvSpPr/>
      </dsp:nvSpPr>
      <dsp:spPr>
        <a:xfrm rot="21300000">
          <a:off x="27456" y="2691251"/>
          <a:ext cx="8892237" cy="1018295"/>
        </a:xfrm>
        <a:prstGeom prst="mathMinus">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4E0EF3-7980-434A-9C27-7570A0C68A87}">
      <dsp:nvSpPr>
        <dsp:cNvPr id="0" name=""/>
        <dsp:cNvSpPr/>
      </dsp:nvSpPr>
      <dsp:spPr>
        <a:xfrm>
          <a:off x="1073658" y="320039"/>
          <a:ext cx="2684145" cy="2560319"/>
        </a:xfrm>
        <a:prstGeom prst="downArrow">
          <a:avLst/>
        </a:prstGeom>
        <a:solidFill>
          <a:schemeClr val="accent4">
            <a:hueOff val="0"/>
            <a:satOff val="0"/>
            <a:lum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DB06E0-942D-46EE-A6FE-4DF92DBD2023}">
      <dsp:nvSpPr>
        <dsp:cNvPr id="0" name=""/>
        <dsp:cNvSpPr/>
      </dsp:nvSpPr>
      <dsp:spPr>
        <a:xfrm>
          <a:off x="4531237" y="0"/>
          <a:ext cx="3284591" cy="2688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Deductibles</a:t>
          </a:r>
          <a:endParaRPr lang="en-US" sz="3200" b="1" kern="1200" dirty="0"/>
        </a:p>
      </dsp:txBody>
      <dsp:txXfrm>
        <a:off x="4531237" y="0"/>
        <a:ext cx="3284591" cy="2688335"/>
      </dsp:txXfrm>
    </dsp:sp>
    <dsp:sp modelId="{7E088EC5-39C9-4444-A482-EBF861E92ECC}">
      <dsp:nvSpPr>
        <dsp:cNvPr id="0" name=""/>
        <dsp:cNvSpPr/>
      </dsp:nvSpPr>
      <dsp:spPr>
        <a:xfrm>
          <a:off x="5189347" y="3520439"/>
          <a:ext cx="2684145" cy="2560319"/>
        </a:xfrm>
        <a:prstGeom prst="upArrow">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5D1DF8-F147-4ACD-A208-856236C55A05}">
      <dsp:nvSpPr>
        <dsp:cNvPr id="0" name=""/>
        <dsp:cNvSpPr/>
      </dsp:nvSpPr>
      <dsp:spPr>
        <a:xfrm>
          <a:off x="1194122" y="3712463"/>
          <a:ext cx="3158988" cy="2688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Premiums</a:t>
          </a:r>
          <a:endParaRPr lang="en-US" sz="3200" b="1" kern="1200" dirty="0"/>
        </a:p>
      </dsp:txBody>
      <dsp:txXfrm>
        <a:off x="1194122" y="3712463"/>
        <a:ext cx="3158988" cy="2688335"/>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A73889-CC46-4880-B1FC-5195B6B5FC3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8C2934C-5DB9-4965-92CA-B888CFB905E3}" type="slidenum">
              <a:rPr lang="en-US" smtClean="0"/>
              <a:t>‹#›</a:t>
            </a:fld>
            <a:endParaRPr lang="en-US"/>
          </a:p>
        </p:txBody>
      </p:sp>
    </p:spTree>
    <p:extLst>
      <p:ext uri="{BB962C8B-B14F-4D97-AF65-F5344CB8AC3E}">
        <p14:creationId xmlns:p14="http://schemas.microsoft.com/office/powerpoint/2010/main" val="293549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A73889-CC46-4880-B1FC-5195B6B5FC3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2934C-5DB9-4965-92CA-B888CFB905E3}" type="slidenum">
              <a:rPr lang="en-US" smtClean="0"/>
              <a:t>‹#›</a:t>
            </a:fld>
            <a:endParaRPr lang="en-US"/>
          </a:p>
        </p:txBody>
      </p:sp>
    </p:spTree>
    <p:extLst>
      <p:ext uri="{BB962C8B-B14F-4D97-AF65-F5344CB8AC3E}">
        <p14:creationId xmlns:p14="http://schemas.microsoft.com/office/powerpoint/2010/main" val="25046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A73889-CC46-4880-B1FC-5195B6B5FC3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2934C-5DB9-4965-92CA-B888CFB905E3}" type="slidenum">
              <a:rPr lang="en-US" smtClean="0"/>
              <a:t>‹#›</a:t>
            </a:fld>
            <a:endParaRPr lang="en-US"/>
          </a:p>
        </p:txBody>
      </p:sp>
    </p:spTree>
    <p:extLst>
      <p:ext uri="{BB962C8B-B14F-4D97-AF65-F5344CB8AC3E}">
        <p14:creationId xmlns:p14="http://schemas.microsoft.com/office/powerpoint/2010/main" val="343894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A73889-CC46-4880-B1FC-5195B6B5FC3F}"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2934C-5DB9-4965-92CA-B888CFB905E3}" type="slidenum">
              <a:rPr lang="en-US" smtClean="0"/>
              <a:t>‹#›</a:t>
            </a:fld>
            <a:endParaRPr lang="en-US"/>
          </a:p>
        </p:txBody>
      </p:sp>
    </p:spTree>
    <p:extLst>
      <p:ext uri="{BB962C8B-B14F-4D97-AF65-F5344CB8AC3E}">
        <p14:creationId xmlns:p14="http://schemas.microsoft.com/office/powerpoint/2010/main" val="322652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45A73889-CC46-4880-B1FC-5195B6B5FC3F}" type="datetimeFigureOut">
              <a:rPr lang="en-US" smtClean="0"/>
              <a:t>4/22/2019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8C2934C-5DB9-4965-92CA-B888CFB905E3}" type="slidenum">
              <a:rPr lang="en-US" smtClean="0"/>
              <a:t>‹#›</a:t>
            </a:fld>
            <a:endParaRPr lang="en-US"/>
          </a:p>
        </p:txBody>
      </p:sp>
    </p:spTree>
    <p:extLst>
      <p:ext uri="{BB962C8B-B14F-4D97-AF65-F5344CB8AC3E}">
        <p14:creationId xmlns:p14="http://schemas.microsoft.com/office/powerpoint/2010/main" val="115868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A73889-CC46-4880-B1FC-5195B6B5FC3F}"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2934C-5DB9-4965-92CA-B888CFB905E3}" type="slidenum">
              <a:rPr lang="en-US" smtClean="0"/>
              <a:t>‹#›</a:t>
            </a:fld>
            <a:endParaRPr lang="en-US"/>
          </a:p>
        </p:txBody>
      </p:sp>
    </p:spTree>
    <p:extLst>
      <p:ext uri="{BB962C8B-B14F-4D97-AF65-F5344CB8AC3E}">
        <p14:creationId xmlns:p14="http://schemas.microsoft.com/office/powerpoint/2010/main" val="257489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A73889-CC46-4880-B1FC-5195B6B5FC3F}" type="datetimeFigureOut">
              <a:rPr lang="en-US" smtClean="0"/>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C2934C-5DB9-4965-92CA-B888CFB905E3}" type="slidenum">
              <a:rPr lang="en-US" smtClean="0"/>
              <a:t>‹#›</a:t>
            </a:fld>
            <a:endParaRPr lang="en-US"/>
          </a:p>
        </p:txBody>
      </p:sp>
    </p:spTree>
    <p:extLst>
      <p:ext uri="{BB962C8B-B14F-4D97-AF65-F5344CB8AC3E}">
        <p14:creationId xmlns:p14="http://schemas.microsoft.com/office/powerpoint/2010/main" val="103624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A73889-CC46-4880-B1FC-5195B6B5FC3F}"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C2934C-5DB9-4965-92CA-B888CFB905E3}" type="slidenum">
              <a:rPr lang="en-US" smtClean="0"/>
              <a:t>‹#›</a:t>
            </a:fld>
            <a:endParaRPr lang="en-US"/>
          </a:p>
        </p:txBody>
      </p:sp>
    </p:spTree>
    <p:extLst>
      <p:ext uri="{BB962C8B-B14F-4D97-AF65-F5344CB8AC3E}">
        <p14:creationId xmlns:p14="http://schemas.microsoft.com/office/powerpoint/2010/main" val="302426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73889-CC46-4880-B1FC-5195B6B5FC3F}" type="datetimeFigureOut">
              <a:rPr lang="en-US" smtClean="0"/>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C2934C-5DB9-4965-92CA-B888CFB905E3}" type="slidenum">
              <a:rPr lang="en-US" smtClean="0"/>
              <a:t>‹#›</a:t>
            </a:fld>
            <a:endParaRPr lang="en-US"/>
          </a:p>
        </p:txBody>
      </p:sp>
    </p:spTree>
    <p:extLst>
      <p:ext uri="{BB962C8B-B14F-4D97-AF65-F5344CB8AC3E}">
        <p14:creationId xmlns:p14="http://schemas.microsoft.com/office/powerpoint/2010/main" val="110182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A73889-CC46-4880-B1FC-5195B6B5FC3F}"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8C2934C-5DB9-4965-92CA-B888CFB905E3}" type="slidenum">
              <a:rPr lang="en-US" smtClean="0"/>
              <a:t>‹#›</a:t>
            </a:fld>
            <a:endParaRPr lang="en-US"/>
          </a:p>
        </p:txBody>
      </p:sp>
    </p:spTree>
    <p:extLst>
      <p:ext uri="{BB962C8B-B14F-4D97-AF65-F5344CB8AC3E}">
        <p14:creationId xmlns:p14="http://schemas.microsoft.com/office/powerpoint/2010/main" val="401242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A73889-CC46-4880-B1FC-5195B6B5FC3F}" type="datetimeFigureOut">
              <a:rPr lang="en-US" smtClean="0"/>
              <a:t>4/22/2019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8C2934C-5DB9-4965-92CA-B888CFB905E3}" type="slidenum">
              <a:rPr lang="en-US" smtClean="0"/>
              <a:t>‹#›</a:t>
            </a:fld>
            <a:endParaRPr lang="en-US"/>
          </a:p>
        </p:txBody>
      </p:sp>
    </p:spTree>
    <p:extLst>
      <p:ext uri="{BB962C8B-B14F-4D97-AF65-F5344CB8AC3E}">
        <p14:creationId xmlns:p14="http://schemas.microsoft.com/office/powerpoint/2010/main" val="150253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5A73889-CC46-4880-B1FC-5195B6B5FC3F}" type="datetimeFigureOut">
              <a:rPr lang="en-US" smtClean="0"/>
              <a:t>4/22/2019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8C2934C-5DB9-4965-92CA-B888CFB905E3}" type="slidenum">
              <a:rPr lang="en-US" smtClean="0"/>
              <a:t>‹#›</a:t>
            </a:fld>
            <a:endParaRPr lang="en-US"/>
          </a:p>
        </p:txBody>
      </p:sp>
    </p:spTree>
    <p:extLst>
      <p:ext uri="{BB962C8B-B14F-4D97-AF65-F5344CB8AC3E}">
        <p14:creationId xmlns:p14="http://schemas.microsoft.com/office/powerpoint/2010/main" val="27871041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2DAB-E7B9-4992-AAC6-11AAF6876EF2}"/>
              </a:ext>
            </a:extLst>
          </p:cNvPr>
          <p:cNvSpPr>
            <a:spLocks noGrp="1"/>
          </p:cNvSpPr>
          <p:nvPr>
            <p:ph type="ctrTitle"/>
          </p:nvPr>
        </p:nvSpPr>
        <p:spPr/>
        <p:txBody>
          <a:bodyPr/>
          <a:lstStyle/>
          <a:p>
            <a:r>
              <a:rPr lang="en-US" dirty="0"/>
              <a:t>Unit 5 </a:t>
            </a:r>
          </a:p>
        </p:txBody>
      </p:sp>
      <p:sp>
        <p:nvSpPr>
          <p:cNvPr id="3" name="Subtitle 2">
            <a:extLst>
              <a:ext uri="{FF2B5EF4-FFF2-40B4-BE49-F238E27FC236}">
                <a16:creationId xmlns:a16="http://schemas.microsoft.com/office/drawing/2014/main" id="{96731F60-7C7A-4FFF-BC8B-1B7C0E6D8851}"/>
              </a:ext>
            </a:extLst>
          </p:cNvPr>
          <p:cNvSpPr>
            <a:spLocks noGrp="1"/>
          </p:cNvSpPr>
          <p:nvPr>
            <p:ph type="subTitle" idx="1"/>
          </p:nvPr>
        </p:nvSpPr>
        <p:spPr/>
        <p:txBody>
          <a:bodyPr/>
          <a:lstStyle/>
          <a:p>
            <a:r>
              <a:rPr lang="en-US" dirty="0"/>
              <a:t>Credit, Taxes, Insurance, Review </a:t>
            </a:r>
          </a:p>
        </p:txBody>
      </p:sp>
    </p:spTree>
    <p:extLst>
      <p:ext uri="{BB962C8B-B14F-4D97-AF65-F5344CB8AC3E}">
        <p14:creationId xmlns:p14="http://schemas.microsoft.com/office/powerpoint/2010/main" val="871960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D02E-D4D0-48B4-B814-2DFE7DCADE8F}"/>
              </a:ext>
            </a:extLst>
          </p:cNvPr>
          <p:cNvSpPr>
            <a:spLocks noGrp="1"/>
          </p:cNvSpPr>
          <p:nvPr>
            <p:ph type="title"/>
          </p:nvPr>
        </p:nvSpPr>
        <p:spPr/>
        <p:txBody>
          <a:bodyPr/>
          <a:lstStyle/>
          <a:p>
            <a:r>
              <a:rPr lang="en-US" dirty="0"/>
              <a:t>Insurance Vocab TO know 	</a:t>
            </a:r>
          </a:p>
        </p:txBody>
      </p:sp>
      <p:sp>
        <p:nvSpPr>
          <p:cNvPr id="3" name="Content Placeholder 2">
            <a:extLst>
              <a:ext uri="{FF2B5EF4-FFF2-40B4-BE49-F238E27FC236}">
                <a16:creationId xmlns:a16="http://schemas.microsoft.com/office/drawing/2014/main" id="{714E5195-52A9-401D-A9B8-542AFE390133}"/>
              </a:ext>
            </a:extLst>
          </p:cNvPr>
          <p:cNvSpPr>
            <a:spLocks noGrp="1"/>
          </p:cNvSpPr>
          <p:nvPr>
            <p:ph idx="1"/>
          </p:nvPr>
        </p:nvSpPr>
        <p:spPr/>
        <p:txBody>
          <a:bodyPr/>
          <a:lstStyle/>
          <a:p>
            <a:r>
              <a:rPr lang="en-US" b="1" dirty="0"/>
              <a:t>Premium</a:t>
            </a:r>
            <a:r>
              <a:rPr lang="en-US" dirty="0"/>
              <a:t> – Cost to the consumer . Usually as monthly payments </a:t>
            </a:r>
          </a:p>
          <a:p>
            <a:endParaRPr lang="en-US" dirty="0"/>
          </a:p>
          <a:p>
            <a:r>
              <a:rPr lang="en-US" b="1" dirty="0"/>
              <a:t>Deductible</a:t>
            </a:r>
            <a:r>
              <a:rPr lang="en-US" dirty="0"/>
              <a:t> – Amount of money the insured must pay when filing a claim. Higher premium means lower deductible. Vice Versa </a:t>
            </a:r>
          </a:p>
          <a:p>
            <a:endParaRPr lang="en-US" dirty="0"/>
          </a:p>
          <a:p>
            <a:r>
              <a:rPr lang="en-US" b="1" dirty="0"/>
              <a:t>Shared Liability </a:t>
            </a:r>
            <a:r>
              <a:rPr lang="en-US" dirty="0"/>
              <a:t>– Both parties ( insurer and insurance company) have risks. </a:t>
            </a:r>
          </a:p>
          <a:p>
            <a:endParaRPr lang="en-US" dirty="0"/>
          </a:p>
          <a:p>
            <a:r>
              <a:rPr lang="en-US" b="1" dirty="0"/>
              <a:t>Beneficiary</a:t>
            </a:r>
            <a:r>
              <a:rPr lang="en-US" dirty="0"/>
              <a:t> – The person(s) that receive an insurance payment if the insured dies. </a:t>
            </a:r>
          </a:p>
        </p:txBody>
      </p:sp>
    </p:spTree>
    <p:extLst>
      <p:ext uri="{BB962C8B-B14F-4D97-AF65-F5344CB8AC3E}">
        <p14:creationId xmlns:p14="http://schemas.microsoft.com/office/powerpoint/2010/main" val="2231507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CCE4-405C-46D9-99C5-0969F0552A1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78071E3-C421-4105-8283-2A0D11F79530}"/>
              </a:ext>
            </a:extLst>
          </p:cNvPr>
          <p:cNvPicPr>
            <a:picLocks noGrp="1" noChangeAspect="1"/>
          </p:cNvPicPr>
          <p:nvPr>
            <p:ph idx="1"/>
          </p:nvPr>
        </p:nvPicPr>
        <p:blipFill rotWithShape="1">
          <a:blip r:embed="rId2"/>
          <a:srcRect l="14386" t="33683" r="51244" b="14200"/>
          <a:stretch/>
        </p:blipFill>
        <p:spPr>
          <a:xfrm>
            <a:off x="836582" y="654315"/>
            <a:ext cx="10518836" cy="5851232"/>
          </a:xfrm>
          <a:prstGeom prst="rect">
            <a:avLst/>
          </a:prstGeom>
        </p:spPr>
      </p:pic>
    </p:spTree>
    <p:extLst>
      <p:ext uri="{BB962C8B-B14F-4D97-AF65-F5344CB8AC3E}">
        <p14:creationId xmlns:p14="http://schemas.microsoft.com/office/powerpoint/2010/main" val="3197628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F479B-DE65-4D70-8F11-F920075EF7E1}"/>
              </a:ext>
            </a:extLst>
          </p:cNvPr>
          <p:cNvSpPr>
            <a:spLocks noGrp="1"/>
          </p:cNvSpPr>
          <p:nvPr>
            <p:ph type="title"/>
          </p:nvPr>
        </p:nvSpPr>
        <p:spPr/>
        <p:txBody>
          <a:bodyPr/>
          <a:lstStyle/>
          <a:p>
            <a:r>
              <a:rPr lang="en-US" dirty="0"/>
              <a:t>Progressive Tax Examples </a:t>
            </a:r>
          </a:p>
        </p:txBody>
      </p:sp>
      <p:pic>
        <p:nvPicPr>
          <p:cNvPr id="4" name="Content Placeholder 3">
            <a:extLst>
              <a:ext uri="{FF2B5EF4-FFF2-40B4-BE49-F238E27FC236}">
                <a16:creationId xmlns:a16="http://schemas.microsoft.com/office/drawing/2014/main" id="{621EE23D-C68B-4D06-918E-4BD812B9AD46}"/>
              </a:ext>
            </a:extLst>
          </p:cNvPr>
          <p:cNvPicPr>
            <a:picLocks noGrp="1" noChangeAspect="1"/>
          </p:cNvPicPr>
          <p:nvPr>
            <p:ph idx="1"/>
          </p:nvPr>
        </p:nvPicPr>
        <p:blipFill rotWithShape="1">
          <a:blip r:embed="rId2"/>
          <a:srcRect l="19506" t="49792" r="54657" b="30209"/>
          <a:stretch/>
        </p:blipFill>
        <p:spPr>
          <a:xfrm>
            <a:off x="710386" y="2717302"/>
            <a:ext cx="10771227" cy="3058497"/>
          </a:xfrm>
          <a:prstGeom prst="rect">
            <a:avLst/>
          </a:prstGeom>
        </p:spPr>
      </p:pic>
    </p:spTree>
    <p:extLst>
      <p:ext uri="{BB962C8B-B14F-4D97-AF65-F5344CB8AC3E}">
        <p14:creationId xmlns:p14="http://schemas.microsoft.com/office/powerpoint/2010/main" val="240032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5BC7-6760-4520-809D-BEA536183DFA}"/>
              </a:ext>
            </a:extLst>
          </p:cNvPr>
          <p:cNvSpPr>
            <a:spLocks noGrp="1"/>
          </p:cNvSpPr>
          <p:nvPr>
            <p:ph type="title"/>
          </p:nvPr>
        </p:nvSpPr>
        <p:spPr/>
        <p:txBody>
          <a:bodyPr/>
          <a:lstStyle/>
          <a:p>
            <a:r>
              <a:rPr lang="en-US" dirty="0"/>
              <a:t>Sales Tax Impact 	</a:t>
            </a:r>
          </a:p>
        </p:txBody>
      </p:sp>
      <p:sp>
        <p:nvSpPr>
          <p:cNvPr id="3" name="Content Placeholder 2">
            <a:extLst>
              <a:ext uri="{FF2B5EF4-FFF2-40B4-BE49-F238E27FC236}">
                <a16:creationId xmlns:a16="http://schemas.microsoft.com/office/drawing/2014/main" id="{0D668C23-C5BA-4CD4-B14C-0DCD2AAF3960}"/>
              </a:ext>
            </a:extLst>
          </p:cNvPr>
          <p:cNvSpPr>
            <a:spLocks noGrp="1"/>
          </p:cNvSpPr>
          <p:nvPr>
            <p:ph idx="1"/>
          </p:nvPr>
        </p:nvSpPr>
        <p:spPr/>
        <p:txBody>
          <a:bodyPr/>
          <a:lstStyle/>
          <a:p>
            <a:r>
              <a:rPr lang="en-US" dirty="0"/>
              <a:t>All consumers purchase essential goods like food, a high sales tax on food would affect poor people more than wealthy people because both groups will be paying the same tax rate for the same good. </a:t>
            </a:r>
          </a:p>
          <a:p>
            <a:endParaRPr lang="en-US" dirty="0"/>
          </a:p>
          <a:p>
            <a:r>
              <a:rPr lang="en-US" dirty="0"/>
              <a:t>For this reason,  sales tax is a regressive tax because it takes a greater percentage of income from a low-income person than from a high-income person. This is one reason why food is often not subject to a sales tax</a:t>
            </a:r>
          </a:p>
        </p:txBody>
      </p:sp>
    </p:spTree>
    <p:extLst>
      <p:ext uri="{BB962C8B-B14F-4D97-AF65-F5344CB8AC3E}">
        <p14:creationId xmlns:p14="http://schemas.microsoft.com/office/powerpoint/2010/main" val="277935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5A6C-BDA3-4C51-B708-FD4584118B0F}"/>
              </a:ext>
            </a:extLst>
          </p:cNvPr>
          <p:cNvSpPr>
            <a:spLocks noGrp="1"/>
          </p:cNvSpPr>
          <p:nvPr>
            <p:ph type="title"/>
          </p:nvPr>
        </p:nvSpPr>
        <p:spPr/>
        <p:txBody>
          <a:bodyPr/>
          <a:lstStyle/>
          <a:p>
            <a:r>
              <a:rPr lang="en-US" dirty="0"/>
              <a:t>Skills needed in the work place 	</a:t>
            </a:r>
          </a:p>
        </p:txBody>
      </p:sp>
      <p:sp>
        <p:nvSpPr>
          <p:cNvPr id="3" name="Content Placeholder 2">
            <a:extLst>
              <a:ext uri="{FF2B5EF4-FFF2-40B4-BE49-F238E27FC236}">
                <a16:creationId xmlns:a16="http://schemas.microsoft.com/office/drawing/2014/main" id="{4D0A7D54-36AF-48B8-900D-4DFA796DB0DF}"/>
              </a:ext>
            </a:extLst>
          </p:cNvPr>
          <p:cNvSpPr>
            <a:spLocks noGrp="1"/>
          </p:cNvSpPr>
          <p:nvPr>
            <p:ph idx="1"/>
          </p:nvPr>
        </p:nvSpPr>
        <p:spPr>
          <a:xfrm>
            <a:off x="1069848" y="2121408"/>
            <a:ext cx="10058400" cy="2787476"/>
          </a:xfrm>
        </p:spPr>
        <p:txBody>
          <a:bodyPr/>
          <a:lstStyle/>
          <a:p>
            <a:r>
              <a:rPr lang="en-US" dirty="0"/>
              <a:t>Work Ethic </a:t>
            </a:r>
          </a:p>
          <a:p>
            <a:r>
              <a:rPr lang="en-US" dirty="0"/>
              <a:t>Punctuality </a:t>
            </a:r>
          </a:p>
          <a:p>
            <a:r>
              <a:rPr lang="en-US" dirty="0"/>
              <a:t>Time Management </a:t>
            </a:r>
          </a:p>
          <a:p>
            <a:r>
              <a:rPr lang="en-US" dirty="0"/>
              <a:t>Teamwork </a:t>
            </a:r>
          </a:p>
          <a:p>
            <a:r>
              <a:rPr lang="en-US" dirty="0"/>
              <a:t>Communication Skills </a:t>
            </a:r>
          </a:p>
          <a:p>
            <a:r>
              <a:rPr lang="en-US" dirty="0"/>
              <a:t>Good Character </a:t>
            </a:r>
          </a:p>
          <a:p>
            <a:endParaRPr lang="en-US" dirty="0"/>
          </a:p>
        </p:txBody>
      </p:sp>
    </p:spTree>
    <p:extLst>
      <p:ext uri="{BB962C8B-B14F-4D97-AF65-F5344CB8AC3E}">
        <p14:creationId xmlns:p14="http://schemas.microsoft.com/office/powerpoint/2010/main" val="2817646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E0104-8B98-4066-8194-7A643A06FDAC}"/>
              </a:ext>
            </a:extLst>
          </p:cNvPr>
          <p:cNvSpPr>
            <a:spLocks noGrp="1"/>
          </p:cNvSpPr>
          <p:nvPr>
            <p:ph type="title"/>
          </p:nvPr>
        </p:nvSpPr>
        <p:spPr>
          <a:xfrm>
            <a:off x="668795" y="2624328"/>
            <a:ext cx="10058400" cy="1609344"/>
          </a:xfrm>
        </p:spPr>
        <p:txBody>
          <a:bodyPr/>
          <a:lstStyle/>
          <a:p>
            <a:pPr algn="ctr"/>
            <a:r>
              <a:rPr lang="en-US" dirty="0"/>
              <a:t>Review From Unit </a:t>
            </a:r>
          </a:p>
        </p:txBody>
      </p:sp>
    </p:spTree>
    <p:extLst>
      <p:ext uri="{BB962C8B-B14F-4D97-AF65-F5344CB8AC3E}">
        <p14:creationId xmlns:p14="http://schemas.microsoft.com/office/powerpoint/2010/main" val="3485491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Title 1">
            <a:extLst>
              <a:ext uri="{FF2B5EF4-FFF2-40B4-BE49-F238E27FC236}">
                <a16:creationId xmlns:a16="http://schemas.microsoft.com/office/drawing/2014/main" id="{E843B227-02F8-4DD9-90A3-D87AE6F443D3}"/>
              </a:ext>
            </a:extLst>
          </p:cNvPr>
          <p:cNvSpPr>
            <a:spLocks noGrp="1"/>
          </p:cNvSpPr>
          <p:nvPr>
            <p:ph type="title"/>
          </p:nvPr>
        </p:nvSpPr>
        <p:spPr>
          <a:xfrm>
            <a:off x="315811" y="937629"/>
            <a:ext cx="3662667" cy="1400175"/>
          </a:xfrm>
        </p:spPr>
        <p:txBody>
          <a:bodyPr>
            <a:normAutofit fontScale="90000"/>
          </a:bodyPr>
          <a:lstStyle/>
          <a:p>
            <a:pPr algn="ctr" eaLnBrk="1" hangingPunct="1"/>
            <a:r>
              <a:rPr lang="en-US" altLang="en-US" b="1" dirty="0"/>
              <a:t>Investment Pyramid</a:t>
            </a:r>
          </a:p>
        </p:txBody>
      </p:sp>
      <p:graphicFrame>
        <p:nvGraphicFramePr>
          <p:cNvPr id="4" name="Content Placeholder 3">
            <a:extLst>
              <a:ext uri="{FF2B5EF4-FFF2-40B4-BE49-F238E27FC236}">
                <a16:creationId xmlns:a16="http://schemas.microsoft.com/office/drawing/2014/main" id="{0ED9E346-748D-4932-AF92-7FEFDB81D428}"/>
              </a:ext>
            </a:extLst>
          </p:cNvPr>
          <p:cNvGraphicFramePr>
            <a:graphicFrameLocks noGrp="1"/>
          </p:cNvGraphicFramePr>
          <p:nvPr>
            <p:ph idx="1"/>
          </p:nvPr>
        </p:nvGraphicFramePr>
        <p:xfrm>
          <a:off x="1683833" y="402258"/>
          <a:ext cx="8277419" cy="6020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TextBox 4">
            <a:extLst>
              <a:ext uri="{FF2B5EF4-FFF2-40B4-BE49-F238E27FC236}">
                <a16:creationId xmlns:a16="http://schemas.microsoft.com/office/drawing/2014/main" id="{AFC46D56-B715-4D96-8F28-497D05FDA0A6}"/>
              </a:ext>
            </a:extLst>
          </p:cNvPr>
          <p:cNvSpPr txBox="1">
            <a:spLocks noChangeArrowheads="1"/>
          </p:cNvSpPr>
          <p:nvPr/>
        </p:nvSpPr>
        <p:spPr bwMode="auto">
          <a:xfrm rot="-3268279">
            <a:off x="1701006" y="2642394"/>
            <a:ext cx="2674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b="1"/>
              <a:t>Higher Returns</a:t>
            </a:r>
          </a:p>
        </p:txBody>
      </p:sp>
      <p:cxnSp>
        <p:nvCxnSpPr>
          <p:cNvPr id="7" name="Straight Arrow Connector 6">
            <a:extLst>
              <a:ext uri="{FF2B5EF4-FFF2-40B4-BE49-F238E27FC236}">
                <a16:creationId xmlns:a16="http://schemas.microsoft.com/office/drawing/2014/main" id="{1F0C325C-3A36-4F1E-AE7C-049C976136B1}"/>
              </a:ext>
            </a:extLst>
          </p:cNvPr>
          <p:cNvCxnSpPr/>
          <p:nvPr/>
        </p:nvCxnSpPr>
        <p:spPr>
          <a:xfrm flipV="1">
            <a:off x="2098675" y="1462088"/>
            <a:ext cx="2208213" cy="324485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CC58C23-E559-469D-8264-692A97FD9EC0}"/>
              </a:ext>
            </a:extLst>
          </p:cNvPr>
          <p:cNvCxnSpPr/>
          <p:nvPr/>
        </p:nvCxnSpPr>
        <p:spPr>
          <a:xfrm>
            <a:off x="7237413" y="1462088"/>
            <a:ext cx="2463800" cy="336708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46" name="TextBox 12">
            <a:extLst>
              <a:ext uri="{FF2B5EF4-FFF2-40B4-BE49-F238E27FC236}">
                <a16:creationId xmlns:a16="http://schemas.microsoft.com/office/drawing/2014/main" id="{0C9969A5-D1DA-491A-B534-37FCF8F4CD5B}"/>
              </a:ext>
            </a:extLst>
          </p:cNvPr>
          <p:cNvSpPr txBox="1">
            <a:spLocks noChangeArrowheads="1"/>
          </p:cNvSpPr>
          <p:nvPr/>
        </p:nvSpPr>
        <p:spPr bwMode="auto">
          <a:xfrm rot="-3268279">
            <a:off x="2164556" y="2883694"/>
            <a:ext cx="2674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b="1"/>
              <a:t>Higher Risk</a:t>
            </a:r>
          </a:p>
        </p:txBody>
      </p:sp>
      <p:sp>
        <p:nvSpPr>
          <p:cNvPr id="10247" name="TextBox 13">
            <a:extLst>
              <a:ext uri="{FF2B5EF4-FFF2-40B4-BE49-F238E27FC236}">
                <a16:creationId xmlns:a16="http://schemas.microsoft.com/office/drawing/2014/main" id="{8AAFC228-22AC-476C-BB85-42BF3F2447DF}"/>
              </a:ext>
            </a:extLst>
          </p:cNvPr>
          <p:cNvSpPr txBox="1">
            <a:spLocks noChangeArrowheads="1"/>
          </p:cNvSpPr>
          <p:nvPr/>
        </p:nvSpPr>
        <p:spPr bwMode="auto">
          <a:xfrm rot="3299313">
            <a:off x="7131844" y="2550319"/>
            <a:ext cx="2674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b="1"/>
              <a:t>Lower Returns</a:t>
            </a:r>
          </a:p>
        </p:txBody>
      </p:sp>
      <p:sp>
        <p:nvSpPr>
          <p:cNvPr id="10248" name="TextBox 14">
            <a:extLst>
              <a:ext uri="{FF2B5EF4-FFF2-40B4-BE49-F238E27FC236}">
                <a16:creationId xmlns:a16="http://schemas.microsoft.com/office/drawing/2014/main" id="{776B1960-9FA6-465B-9BED-EBBDD5B458BF}"/>
              </a:ext>
            </a:extLst>
          </p:cNvPr>
          <p:cNvSpPr txBox="1">
            <a:spLocks noChangeArrowheads="1"/>
          </p:cNvSpPr>
          <p:nvPr/>
        </p:nvSpPr>
        <p:spPr bwMode="auto">
          <a:xfrm rot="3299313">
            <a:off x="6830219" y="2878932"/>
            <a:ext cx="2674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b="1"/>
              <a:t>Lower Risk</a:t>
            </a:r>
          </a:p>
        </p:txBody>
      </p:sp>
      <p:sp>
        <p:nvSpPr>
          <p:cNvPr id="10250" name="TextBox 1">
            <a:extLst>
              <a:ext uri="{FF2B5EF4-FFF2-40B4-BE49-F238E27FC236}">
                <a16:creationId xmlns:a16="http://schemas.microsoft.com/office/drawing/2014/main" id="{680B613A-18E5-4950-BF68-2C8ACCB54618}"/>
              </a:ext>
            </a:extLst>
          </p:cNvPr>
          <p:cNvSpPr txBox="1">
            <a:spLocks noChangeArrowheads="1"/>
          </p:cNvSpPr>
          <p:nvPr/>
        </p:nvSpPr>
        <p:spPr bwMode="auto">
          <a:xfrm>
            <a:off x="4360863" y="3136900"/>
            <a:ext cx="29178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sz="3200" b="1"/>
              <a:t>Mutual Funds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a:extLst>
              <a:ext uri="{FF2B5EF4-FFF2-40B4-BE49-F238E27FC236}">
                <a16:creationId xmlns:a16="http://schemas.microsoft.com/office/drawing/2014/main" id="{61439128-A39E-44B5-8E8B-4C849A8064D6}"/>
              </a:ext>
            </a:extLst>
          </p:cNvPr>
          <p:cNvSpPr txBox="1">
            <a:spLocks noChangeArrowheads="1"/>
          </p:cNvSpPr>
          <p:nvPr/>
        </p:nvSpPr>
        <p:spPr bwMode="auto">
          <a:xfrm rot="-3268279">
            <a:off x="1701006" y="2642394"/>
            <a:ext cx="2674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b="1"/>
              <a:t>Higher Returns</a:t>
            </a:r>
          </a:p>
        </p:txBody>
      </p:sp>
      <p:cxnSp>
        <p:nvCxnSpPr>
          <p:cNvPr id="7" name="Straight Arrow Connector 6">
            <a:extLst>
              <a:ext uri="{FF2B5EF4-FFF2-40B4-BE49-F238E27FC236}">
                <a16:creationId xmlns:a16="http://schemas.microsoft.com/office/drawing/2014/main" id="{C71DA55E-680C-4348-9367-0DDBD1AF9589}"/>
              </a:ext>
            </a:extLst>
          </p:cNvPr>
          <p:cNvCxnSpPr/>
          <p:nvPr/>
        </p:nvCxnSpPr>
        <p:spPr>
          <a:xfrm flipV="1">
            <a:off x="2098675" y="1462088"/>
            <a:ext cx="2208213" cy="324485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2288E06-6E0B-447C-82DC-44337C893781}"/>
              </a:ext>
            </a:extLst>
          </p:cNvPr>
          <p:cNvCxnSpPr/>
          <p:nvPr/>
        </p:nvCxnSpPr>
        <p:spPr>
          <a:xfrm>
            <a:off x="7237413" y="1462088"/>
            <a:ext cx="2463800" cy="336708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69" name="TextBox 12">
            <a:extLst>
              <a:ext uri="{FF2B5EF4-FFF2-40B4-BE49-F238E27FC236}">
                <a16:creationId xmlns:a16="http://schemas.microsoft.com/office/drawing/2014/main" id="{903A96B1-AEBD-4EAA-850D-08A23CB0D3F1}"/>
              </a:ext>
            </a:extLst>
          </p:cNvPr>
          <p:cNvSpPr txBox="1">
            <a:spLocks noChangeArrowheads="1"/>
          </p:cNvSpPr>
          <p:nvPr/>
        </p:nvSpPr>
        <p:spPr bwMode="auto">
          <a:xfrm rot="-3268279">
            <a:off x="2164556" y="2883694"/>
            <a:ext cx="2674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b="1"/>
              <a:t>Higher Risk</a:t>
            </a:r>
          </a:p>
        </p:txBody>
      </p:sp>
      <p:sp>
        <p:nvSpPr>
          <p:cNvPr id="11270" name="TextBox 13">
            <a:extLst>
              <a:ext uri="{FF2B5EF4-FFF2-40B4-BE49-F238E27FC236}">
                <a16:creationId xmlns:a16="http://schemas.microsoft.com/office/drawing/2014/main" id="{2FCA9704-F1CB-4089-BF4D-2E01C3FF9122}"/>
              </a:ext>
            </a:extLst>
          </p:cNvPr>
          <p:cNvSpPr txBox="1">
            <a:spLocks noChangeArrowheads="1"/>
          </p:cNvSpPr>
          <p:nvPr/>
        </p:nvSpPr>
        <p:spPr bwMode="auto">
          <a:xfrm rot="3299313">
            <a:off x="7131844" y="2550319"/>
            <a:ext cx="2674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b="1"/>
              <a:t>Lower Returns</a:t>
            </a:r>
          </a:p>
        </p:txBody>
      </p:sp>
      <p:sp>
        <p:nvSpPr>
          <p:cNvPr id="11271" name="TextBox 14">
            <a:extLst>
              <a:ext uri="{FF2B5EF4-FFF2-40B4-BE49-F238E27FC236}">
                <a16:creationId xmlns:a16="http://schemas.microsoft.com/office/drawing/2014/main" id="{714C7E2A-212C-4C8C-83CB-A8203B74941B}"/>
              </a:ext>
            </a:extLst>
          </p:cNvPr>
          <p:cNvSpPr txBox="1">
            <a:spLocks noChangeArrowheads="1"/>
          </p:cNvSpPr>
          <p:nvPr/>
        </p:nvSpPr>
        <p:spPr bwMode="auto">
          <a:xfrm rot="3299313">
            <a:off x="6830219" y="2878932"/>
            <a:ext cx="2674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b="1"/>
              <a:t>Lower Risk</a:t>
            </a:r>
          </a:p>
        </p:txBody>
      </p:sp>
      <p:sp>
        <p:nvSpPr>
          <p:cNvPr id="11272" name="Title 1">
            <a:extLst>
              <a:ext uri="{FF2B5EF4-FFF2-40B4-BE49-F238E27FC236}">
                <a16:creationId xmlns:a16="http://schemas.microsoft.com/office/drawing/2014/main" id="{B6299F6C-F3E3-46EF-AD8F-88CC7A0BB438}"/>
              </a:ext>
            </a:extLst>
          </p:cNvPr>
          <p:cNvSpPr>
            <a:spLocks noGrp="1"/>
          </p:cNvSpPr>
          <p:nvPr>
            <p:ph type="title"/>
          </p:nvPr>
        </p:nvSpPr>
        <p:spPr>
          <a:xfrm>
            <a:off x="90235" y="519112"/>
            <a:ext cx="4038705" cy="1400175"/>
          </a:xfrm>
        </p:spPr>
        <p:txBody>
          <a:bodyPr>
            <a:normAutofit fontScale="90000"/>
          </a:bodyPr>
          <a:lstStyle/>
          <a:p>
            <a:pPr algn="ctr" eaLnBrk="1" hangingPunct="1"/>
            <a:r>
              <a:rPr lang="en-US" altLang="en-US" b="1" dirty="0"/>
              <a:t>Investment Pyramid</a:t>
            </a:r>
          </a:p>
        </p:txBody>
      </p:sp>
      <p:graphicFrame>
        <p:nvGraphicFramePr>
          <p:cNvPr id="11" name="Content Placeholder 10">
            <a:extLst>
              <a:ext uri="{FF2B5EF4-FFF2-40B4-BE49-F238E27FC236}">
                <a16:creationId xmlns:a16="http://schemas.microsoft.com/office/drawing/2014/main" id="{E7349D43-6310-4DE2-9571-3D9B30F8C3F8}"/>
              </a:ext>
            </a:extLst>
          </p:cNvPr>
          <p:cNvGraphicFramePr>
            <a:graphicFrameLocks noGrp="1"/>
          </p:cNvGraphicFramePr>
          <p:nvPr>
            <p:ph idx="1"/>
          </p:nvPr>
        </p:nvGraphicFramePr>
        <p:xfrm>
          <a:off x="735981" y="143369"/>
          <a:ext cx="10225668" cy="652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711CD7C-3EC2-4ED8-B7C5-729225EAE994}"/>
              </a:ext>
            </a:extLst>
          </p:cNvPr>
          <p:cNvSpPr>
            <a:spLocks noGrp="1"/>
          </p:cNvSpPr>
          <p:nvPr>
            <p:ph type="title"/>
          </p:nvPr>
        </p:nvSpPr>
        <p:spPr>
          <a:xfrm>
            <a:off x="969462" y="160421"/>
            <a:ext cx="9404350" cy="1400175"/>
          </a:xfrm>
        </p:spPr>
        <p:txBody>
          <a:bodyPr>
            <a:normAutofit/>
          </a:bodyPr>
          <a:lstStyle/>
          <a:p>
            <a:r>
              <a:rPr lang="en-US" altLang="en-US" dirty="0"/>
              <a:t>2016 Income Tax Tables-Progressive </a:t>
            </a:r>
          </a:p>
        </p:txBody>
      </p:sp>
      <p:graphicFrame>
        <p:nvGraphicFramePr>
          <p:cNvPr id="6" name="Table 5">
            <a:extLst>
              <a:ext uri="{FF2B5EF4-FFF2-40B4-BE49-F238E27FC236}">
                <a16:creationId xmlns:a16="http://schemas.microsoft.com/office/drawing/2014/main" id="{98811802-85A8-4538-9944-60DA70B42F4A}"/>
              </a:ext>
            </a:extLst>
          </p:cNvPr>
          <p:cNvGraphicFramePr>
            <a:graphicFrameLocks noGrp="1"/>
          </p:cNvGraphicFramePr>
          <p:nvPr>
            <p:extLst>
              <p:ext uri="{D42A27DB-BD31-4B8C-83A1-F6EECF244321}">
                <p14:modId xmlns:p14="http://schemas.microsoft.com/office/powerpoint/2010/main" val="1548427492"/>
              </p:ext>
            </p:extLst>
          </p:nvPr>
        </p:nvGraphicFramePr>
        <p:xfrm>
          <a:off x="227013" y="1267326"/>
          <a:ext cx="11339344" cy="5714432"/>
        </p:xfrm>
        <a:graphic>
          <a:graphicData uri="http://schemas.openxmlformats.org/drawingml/2006/table">
            <a:tbl>
              <a:tblPr/>
              <a:tblGrid>
                <a:gridCol w="2267869">
                  <a:extLst>
                    <a:ext uri="{9D8B030D-6E8A-4147-A177-3AD203B41FA5}">
                      <a16:colId xmlns:a16="http://schemas.microsoft.com/office/drawing/2014/main" val="20000"/>
                    </a:ext>
                  </a:extLst>
                </a:gridCol>
                <a:gridCol w="2267869">
                  <a:extLst>
                    <a:ext uri="{9D8B030D-6E8A-4147-A177-3AD203B41FA5}">
                      <a16:colId xmlns:a16="http://schemas.microsoft.com/office/drawing/2014/main" val="20001"/>
                    </a:ext>
                  </a:extLst>
                </a:gridCol>
                <a:gridCol w="2267869">
                  <a:extLst>
                    <a:ext uri="{9D8B030D-6E8A-4147-A177-3AD203B41FA5}">
                      <a16:colId xmlns:a16="http://schemas.microsoft.com/office/drawing/2014/main" val="20002"/>
                    </a:ext>
                  </a:extLst>
                </a:gridCol>
                <a:gridCol w="2376350">
                  <a:extLst>
                    <a:ext uri="{9D8B030D-6E8A-4147-A177-3AD203B41FA5}">
                      <a16:colId xmlns:a16="http://schemas.microsoft.com/office/drawing/2014/main" val="20003"/>
                    </a:ext>
                  </a:extLst>
                </a:gridCol>
                <a:gridCol w="2159387">
                  <a:extLst>
                    <a:ext uri="{9D8B030D-6E8A-4147-A177-3AD203B41FA5}">
                      <a16:colId xmlns:a16="http://schemas.microsoft.com/office/drawing/2014/main" val="20004"/>
                    </a:ext>
                  </a:extLst>
                </a:gridCol>
              </a:tblGrid>
              <a:tr h="1118822">
                <a:tc>
                  <a:txBody>
                    <a:bodyPr/>
                    <a:lstStyle/>
                    <a:p>
                      <a:pPr algn="l" fontAlgn="t"/>
                      <a:r>
                        <a:rPr lang="en-US" sz="2000" dirty="0">
                          <a:effectLst/>
                          <a:latin typeface="Roboto"/>
                        </a:rPr>
                        <a:t>Tax Rate</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algn="l" fontAlgn="t"/>
                      <a:r>
                        <a:rPr lang="en-US" sz="2000">
                          <a:effectLst/>
                          <a:latin typeface="Roboto"/>
                        </a:rPr>
                        <a:t>Single</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algn="l" fontAlgn="t"/>
                      <a:r>
                        <a:rPr lang="en-US" sz="2000">
                          <a:effectLst/>
                          <a:latin typeface="Roboto"/>
                        </a:rPr>
                        <a:t>Married/Joint</a:t>
                      </a:r>
                      <a:br>
                        <a:rPr lang="en-US" sz="2000">
                          <a:effectLst/>
                          <a:latin typeface="Roboto"/>
                        </a:rPr>
                      </a:br>
                      <a:r>
                        <a:rPr lang="en-US" sz="2000">
                          <a:effectLst/>
                          <a:latin typeface="Roboto"/>
                        </a:rPr>
                        <a:t>&amp; Widow(er)</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algn="l" fontAlgn="t"/>
                      <a:r>
                        <a:rPr lang="en-US" sz="2000" dirty="0">
                          <a:effectLst/>
                          <a:latin typeface="Roboto"/>
                        </a:rPr>
                        <a:t>Married</a:t>
                      </a:r>
                      <a:r>
                        <a:rPr lang="en-US" sz="2000" baseline="0" dirty="0">
                          <a:effectLst/>
                          <a:latin typeface="Roboto"/>
                        </a:rPr>
                        <a:t> filing </a:t>
                      </a:r>
                      <a:r>
                        <a:rPr lang="en-US" sz="2000" dirty="0">
                          <a:effectLst/>
                          <a:latin typeface="Roboto"/>
                        </a:rPr>
                        <a:t>Separate</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algn="l" fontAlgn="t"/>
                      <a:r>
                        <a:rPr lang="en-US" sz="2000">
                          <a:effectLst/>
                          <a:latin typeface="Roboto"/>
                        </a:rPr>
                        <a:t>Head of Household</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extLst>
                  <a:ext uri="{0D108BD9-81ED-4DB2-BD59-A6C34878D82A}">
                    <a16:rowId xmlns:a16="http://schemas.microsoft.com/office/drawing/2014/main" val="10000"/>
                  </a:ext>
                </a:extLst>
              </a:tr>
              <a:tr h="655907">
                <a:tc>
                  <a:txBody>
                    <a:bodyPr/>
                    <a:lstStyle/>
                    <a:p>
                      <a:pPr fontAlgn="t"/>
                      <a:r>
                        <a:rPr lang="en-US" sz="2000" b="1">
                          <a:effectLst/>
                          <a:latin typeface="Roboto"/>
                        </a:rPr>
                        <a:t>10%</a:t>
                      </a:r>
                      <a:endParaRPr lang="en-US" sz="2000">
                        <a:effectLst/>
                        <a:latin typeface="Roboto"/>
                      </a:endParaRP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$1 - $9,275</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$1 - $18,550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$1 - $9,275</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$1 - $13,250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extLst>
                  <a:ext uri="{0D108BD9-81ED-4DB2-BD59-A6C34878D82A}">
                    <a16:rowId xmlns:a16="http://schemas.microsoft.com/office/drawing/2014/main" val="10001"/>
                  </a:ext>
                </a:extLst>
              </a:tr>
              <a:tr h="652521">
                <a:tc>
                  <a:txBody>
                    <a:bodyPr/>
                    <a:lstStyle/>
                    <a:p>
                      <a:pPr fontAlgn="t"/>
                      <a:r>
                        <a:rPr lang="en-US" sz="2000" b="1">
                          <a:effectLst/>
                          <a:latin typeface="Roboto"/>
                        </a:rPr>
                        <a:t>15%</a:t>
                      </a:r>
                      <a:endParaRPr lang="en-US" sz="2000">
                        <a:effectLst/>
                        <a:latin typeface="Roboto"/>
                      </a:endParaRP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dirty="0">
                          <a:effectLst/>
                          <a:latin typeface="Roboto"/>
                        </a:rPr>
                        <a:t>$9,275</a:t>
                      </a:r>
                      <a:r>
                        <a:rPr lang="en-US" sz="2000" baseline="0" dirty="0">
                          <a:effectLst/>
                          <a:latin typeface="Roboto"/>
                        </a:rPr>
                        <a:t> to  </a:t>
                      </a:r>
                      <a:r>
                        <a:rPr lang="en-US" sz="2000" dirty="0">
                          <a:effectLst/>
                          <a:latin typeface="Roboto"/>
                        </a:rPr>
                        <a:t>$37,650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$18,550 to $75,300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dirty="0">
                          <a:effectLst/>
                          <a:latin typeface="Roboto"/>
                        </a:rPr>
                        <a:t>$9,275 to</a:t>
                      </a:r>
                      <a:r>
                        <a:rPr lang="en-US" sz="2000" baseline="0" dirty="0">
                          <a:effectLst/>
                          <a:latin typeface="Roboto"/>
                        </a:rPr>
                        <a:t> </a:t>
                      </a:r>
                      <a:r>
                        <a:rPr lang="en-US" sz="2000" dirty="0">
                          <a:effectLst/>
                          <a:latin typeface="Roboto"/>
                        </a:rPr>
                        <a:t>$37,650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$13,250 to $50,400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extLst>
                  <a:ext uri="{0D108BD9-81ED-4DB2-BD59-A6C34878D82A}">
                    <a16:rowId xmlns:a16="http://schemas.microsoft.com/office/drawing/2014/main" val="10002"/>
                  </a:ext>
                </a:extLst>
              </a:tr>
              <a:tr h="652521">
                <a:tc>
                  <a:txBody>
                    <a:bodyPr/>
                    <a:lstStyle/>
                    <a:p>
                      <a:pPr fontAlgn="t"/>
                      <a:r>
                        <a:rPr lang="en-US" sz="2000" b="1">
                          <a:effectLst/>
                          <a:latin typeface="Roboto"/>
                        </a:rPr>
                        <a:t>25%</a:t>
                      </a:r>
                      <a:endParaRPr lang="en-US" sz="2000">
                        <a:effectLst/>
                        <a:latin typeface="Roboto"/>
                      </a:endParaRP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$37,650 to $91,150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$75,300 to $151,900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$37,650</a:t>
                      </a:r>
                      <a:r>
                        <a:rPr lang="en-US" sz="2000" i="1">
                          <a:effectLst/>
                          <a:latin typeface="Roboto"/>
                        </a:rPr>
                        <a:t> </a:t>
                      </a:r>
                      <a:r>
                        <a:rPr lang="en-US" sz="2000">
                          <a:effectLst/>
                          <a:latin typeface="Roboto"/>
                        </a:rPr>
                        <a:t>to $75,950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$50,400 to $130,150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extLst>
                  <a:ext uri="{0D108BD9-81ED-4DB2-BD59-A6C34878D82A}">
                    <a16:rowId xmlns:a16="http://schemas.microsoft.com/office/drawing/2014/main" val="10003"/>
                  </a:ext>
                </a:extLst>
              </a:tr>
              <a:tr h="652521">
                <a:tc>
                  <a:txBody>
                    <a:bodyPr/>
                    <a:lstStyle/>
                    <a:p>
                      <a:pPr fontAlgn="t"/>
                      <a:r>
                        <a:rPr lang="en-US" sz="2000" b="1">
                          <a:effectLst/>
                          <a:latin typeface="Roboto"/>
                        </a:rPr>
                        <a:t>28%</a:t>
                      </a:r>
                      <a:endParaRPr lang="en-US" sz="2000">
                        <a:effectLst/>
                        <a:latin typeface="Roboto"/>
                      </a:endParaRP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$91,150 to $190,150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$151,900 to $231,450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$75,950</a:t>
                      </a:r>
                      <a:r>
                        <a:rPr lang="en-US" sz="2000" i="1">
                          <a:effectLst/>
                          <a:latin typeface="Roboto"/>
                        </a:rPr>
                        <a:t> </a:t>
                      </a:r>
                      <a:r>
                        <a:rPr lang="en-US" sz="2000">
                          <a:effectLst/>
                          <a:latin typeface="Roboto"/>
                        </a:rPr>
                        <a:t>to $115,725</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dirty="0">
                          <a:effectLst/>
                          <a:latin typeface="Roboto"/>
                        </a:rPr>
                        <a:t>$130,150 to $210,800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extLst>
                  <a:ext uri="{0D108BD9-81ED-4DB2-BD59-A6C34878D82A}">
                    <a16:rowId xmlns:a16="http://schemas.microsoft.com/office/drawing/2014/main" val="10004"/>
                  </a:ext>
                </a:extLst>
              </a:tr>
              <a:tr h="652521">
                <a:tc>
                  <a:txBody>
                    <a:bodyPr/>
                    <a:lstStyle/>
                    <a:p>
                      <a:pPr fontAlgn="t"/>
                      <a:r>
                        <a:rPr lang="en-US" sz="2000" b="1">
                          <a:effectLst/>
                          <a:latin typeface="Roboto"/>
                        </a:rPr>
                        <a:t>33%</a:t>
                      </a:r>
                      <a:endParaRPr lang="en-US" sz="2000">
                        <a:effectLst/>
                        <a:latin typeface="Roboto"/>
                      </a:endParaRP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$190,150 to $413,350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$231,450 to$413,350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$115,725 to$206,675</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dirty="0">
                          <a:effectLst/>
                          <a:latin typeface="Roboto"/>
                        </a:rPr>
                        <a:t>$210,800 to $413,350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extLst>
                  <a:ext uri="{0D108BD9-81ED-4DB2-BD59-A6C34878D82A}">
                    <a16:rowId xmlns:a16="http://schemas.microsoft.com/office/drawing/2014/main" val="10005"/>
                  </a:ext>
                </a:extLst>
              </a:tr>
              <a:tr h="652521">
                <a:tc>
                  <a:txBody>
                    <a:bodyPr/>
                    <a:lstStyle/>
                    <a:p>
                      <a:pPr fontAlgn="t"/>
                      <a:r>
                        <a:rPr lang="en-US" sz="2000" b="1">
                          <a:effectLst/>
                          <a:latin typeface="Roboto"/>
                        </a:rPr>
                        <a:t>35%</a:t>
                      </a:r>
                      <a:endParaRPr lang="en-US" sz="2000">
                        <a:effectLst/>
                        <a:latin typeface="Roboto"/>
                      </a:endParaRP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$413,350 to $415,050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a:effectLst/>
                          <a:latin typeface="Roboto"/>
                        </a:rPr>
                        <a:t>$413,350 to $466,950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dirty="0">
                          <a:effectLst/>
                          <a:latin typeface="Roboto"/>
                        </a:rPr>
                        <a:t>$206,675</a:t>
                      </a:r>
                      <a:r>
                        <a:rPr lang="en-US" sz="2000" i="1" dirty="0">
                          <a:effectLst/>
                          <a:latin typeface="Roboto"/>
                        </a:rPr>
                        <a:t> t</a:t>
                      </a:r>
                      <a:r>
                        <a:rPr lang="en-US" sz="2000" dirty="0">
                          <a:effectLst/>
                          <a:latin typeface="Roboto"/>
                        </a:rPr>
                        <a:t>o $233,475</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tc>
                  <a:txBody>
                    <a:bodyPr/>
                    <a:lstStyle/>
                    <a:p>
                      <a:pPr fontAlgn="t"/>
                      <a:r>
                        <a:rPr lang="en-US" sz="2000" dirty="0">
                          <a:effectLst/>
                          <a:latin typeface="Roboto"/>
                        </a:rPr>
                        <a:t>$413,350 to $441,000</a:t>
                      </a:r>
                    </a:p>
                  </a:txBody>
                  <a:tcPr marL="67665" marR="67665" marT="33836" marB="33836">
                    <a:lnL>
                      <a:noFill/>
                    </a:lnL>
                    <a:lnR>
                      <a:noFill/>
                    </a:lnR>
                    <a:lnT w="9525" cap="flat" cmpd="sng" algn="ctr">
                      <a:solidFill>
                        <a:srgbClr val="ECEEEF"/>
                      </a:solidFill>
                      <a:prstDash val="solid"/>
                      <a:round/>
                      <a:headEnd type="none" w="med" len="med"/>
                      <a:tailEnd type="none" w="med" len="med"/>
                    </a:lnT>
                    <a:lnB w="9525" cap="flat" cmpd="sng" algn="ctr">
                      <a:solidFill>
                        <a:srgbClr val="ECEEEF"/>
                      </a:solidFill>
                      <a:prstDash val="solid"/>
                      <a:round/>
                      <a:headEnd type="none" w="med" len="med"/>
                      <a:tailEnd type="none" w="med" len="med"/>
                    </a:lnB>
                  </a:tcPr>
                </a:tc>
                <a:extLst>
                  <a:ext uri="{0D108BD9-81ED-4DB2-BD59-A6C34878D82A}">
                    <a16:rowId xmlns:a16="http://schemas.microsoft.com/office/drawing/2014/main" val="10006"/>
                  </a:ext>
                </a:extLst>
              </a:tr>
              <a:tr h="553343">
                <a:tc>
                  <a:txBody>
                    <a:bodyPr/>
                    <a:lstStyle/>
                    <a:p>
                      <a:pPr fontAlgn="t"/>
                      <a:r>
                        <a:rPr lang="en-US" sz="2000" b="1">
                          <a:effectLst/>
                          <a:latin typeface="Roboto"/>
                        </a:rPr>
                        <a:t>39.6%</a:t>
                      </a:r>
                      <a:endParaRPr lang="en-US" sz="2000">
                        <a:effectLst/>
                        <a:latin typeface="Roboto"/>
                      </a:endParaRPr>
                    </a:p>
                  </a:txBody>
                  <a:tcPr marL="67665" marR="67665" marT="33836" marB="33836">
                    <a:lnL>
                      <a:noFill/>
                    </a:lnL>
                    <a:lnR>
                      <a:noFill/>
                    </a:lnR>
                    <a:lnT w="9525" cap="flat" cmpd="sng" algn="ctr">
                      <a:solidFill>
                        <a:srgbClr val="ECEEEF"/>
                      </a:solidFill>
                      <a:prstDash val="solid"/>
                      <a:round/>
                      <a:headEnd type="none" w="med" len="med"/>
                      <a:tailEnd type="none" w="med" len="med"/>
                    </a:lnT>
                    <a:lnB>
                      <a:noFill/>
                    </a:lnB>
                  </a:tcPr>
                </a:tc>
                <a:tc>
                  <a:txBody>
                    <a:bodyPr/>
                    <a:lstStyle/>
                    <a:p>
                      <a:pPr fontAlgn="t"/>
                      <a:r>
                        <a:rPr lang="en-US" sz="2000">
                          <a:effectLst/>
                          <a:latin typeface="Roboto"/>
                        </a:rPr>
                        <a:t>over $415,050</a:t>
                      </a:r>
                    </a:p>
                  </a:txBody>
                  <a:tcPr marL="67665" marR="67665" marT="33836" marB="33836">
                    <a:lnL>
                      <a:noFill/>
                    </a:lnL>
                    <a:lnR>
                      <a:noFill/>
                    </a:lnR>
                    <a:lnT w="9525" cap="flat" cmpd="sng" algn="ctr">
                      <a:solidFill>
                        <a:srgbClr val="ECEEEF"/>
                      </a:solidFill>
                      <a:prstDash val="solid"/>
                      <a:round/>
                      <a:headEnd type="none" w="med" len="med"/>
                      <a:tailEnd type="none" w="med" len="med"/>
                    </a:lnT>
                    <a:lnB>
                      <a:noFill/>
                    </a:lnB>
                  </a:tcPr>
                </a:tc>
                <a:tc>
                  <a:txBody>
                    <a:bodyPr/>
                    <a:lstStyle/>
                    <a:p>
                      <a:pPr fontAlgn="t"/>
                      <a:r>
                        <a:rPr lang="en-US" sz="2000">
                          <a:effectLst/>
                          <a:latin typeface="Roboto"/>
                        </a:rPr>
                        <a:t>over $466,950</a:t>
                      </a:r>
                    </a:p>
                  </a:txBody>
                  <a:tcPr marL="67665" marR="67665" marT="33836" marB="33836">
                    <a:lnL>
                      <a:noFill/>
                    </a:lnL>
                    <a:lnR>
                      <a:noFill/>
                    </a:lnR>
                    <a:lnT w="9525" cap="flat" cmpd="sng" algn="ctr">
                      <a:solidFill>
                        <a:srgbClr val="ECEEEF"/>
                      </a:solidFill>
                      <a:prstDash val="solid"/>
                      <a:round/>
                      <a:headEnd type="none" w="med" len="med"/>
                      <a:tailEnd type="none" w="med" len="med"/>
                    </a:lnT>
                    <a:lnB>
                      <a:noFill/>
                    </a:lnB>
                  </a:tcPr>
                </a:tc>
                <a:tc>
                  <a:txBody>
                    <a:bodyPr/>
                    <a:lstStyle/>
                    <a:p>
                      <a:pPr fontAlgn="t"/>
                      <a:r>
                        <a:rPr lang="en-US" sz="2000">
                          <a:effectLst/>
                          <a:latin typeface="Roboto"/>
                        </a:rPr>
                        <a:t>over</a:t>
                      </a:r>
                      <a:r>
                        <a:rPr lang="en-US" sz="2000" i="1">
                          <a:effectLst/>
                          <a:latin typeface="Roboto"/>
                        </a:rPr>
                        <a:t> </a:t>
                      </a:r>
                      <a:r>
                        <a:rPr lang="en-US" sz="2000">
                          <a:effectLst/>
                          <a:latin typeface="Roboto"/>
                        </a:rPr>
                        <a:t>$233,475</a:t>
                      </a:r>
                    </a:p>
                  </a:txBody>
                  <a:tcPr marL="67665" marR="67665" marT="33836" marB="33836">
                    <a:lnL>
                      <a:noFill/>
                    </a:lnL>
                    <a:lnR>
                      <a:noFill/>
                    </a:lnR>
                    <a:lnT w="9525" cap="flat" cmpd="sng" algn="ctr">
                      <a:solidFill>
                        <a:srgbClr val="ECEEEF"/>
                      </a:solidFill>
                      <a:prstDash val="solid"/>
                      <a:round/>
                      <a:headEnd type="none" w="med" len="med"/>
                      <a:tailEnd type="none" w="med" len="med"/>
                    </a:lnT>
                    <a:lnB>
                      <a:noFill/>
                    </a:lnB>
                  </a:tcPr>
                </a:tc>
                <a:tc>
                  <a:txBody>
                    <a:bodyPr/>
                    <a:lstStyle/>
                    <a:p>
                      <a:pPr fontAlgn="t"/>
                      <a:r>
                        <a:rPr lang="en-US" sz="2000" dirty="0">
                          <a:effectLst/>
                          <a:latin typeface="Roboto"/>
                        </a:rPr>
                        <a:t>over $441,000</a:t>
                      </a:r>
                    </a:p>
                  </a:txBody>
                  <a:tcPr marL="67665" marR="67665" marT="33836" marB="33836">
                    <a:lnL>
                      <a:noFill/>
                    </a:lnL>
                    <a:lnR>
                      <a:noFill/>
                    </a:lnR>
                    <a:lnT w="9525" cap="flat" cmpd="sng" algn="ctr">
                      <a:solidFill>
                        <a:srgbClr val="ECEEEF"/>
                      </a:solidFill>
                      <a:prstDash val="solid"/>
                      <a:round/>
                      <a:headEnd type="none" w="med" len="med"/>
                      <a:tailEnd type="none" w="med" len="med"/>
                    </a:lnT>
                    <a:lnB>
                      <a:noFill/>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8CC3A7C-432C-4F0B-9D8A-A210481A7D8D}"/>
              </a:ext>
            </a:extLst>
          </p:cNvPr>
          <p:cNvSpPr>
            <a:spLocks noGrp="1"/>
          </p:cNvSpPr>
          <p:nvPr>
            <p:ph type="title"/>
          </p:nvPr>
        </p:nvSpPr>
        <p:spPr/>
        <p:txBody>
          <a:bodyPr/>
          <a:lstStyle/>
          <a:p>
            <a:r>
              <a:rPr lang="en-US" altLang="en-US"/>
              <a:t>Where does the revenue come from?</a:t>
            </a:r>
          </a:p>
        </p:txBody>
      </p:sp>
      <p:pic>
        <p:nvPicPr>
          <p:cNvPr id="15363" name="Picture 3">
            <a:extLst>
              <a:ext uri="{FF2B5EF4-FFF2-40B4-BE49-F238E27FC236}">
                <a16:creationId xmlns:a16="http://schemas.microsoft.com/office/drawing/2014/main" id="{BCEEFCA2-3068-4FCC-9EDD-22E8540556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6183" y="1717675"/>
            <a:ext cx="6656388"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D79D1B2-8675-4C39-A196-371066FC9296}"/>
              </a:ext>
            </a:extLst>
          </p:cNvPr>
          <p:cNvSpPr>
            <a:spLocks noGrp="1"/>
          </p:cNvSpPr>
          <p:nvPr>
            <p:ph type="title"/>
          </p:nvPr>
        </p:nvSpPr>
        <p:spPr>
          <a:xfrm>
            <a:off x="119063" y="0"/>
            <a:ext cx="9931400" cy="1400175"/>
          </a:xfrm>
        </p:spPr>
        <p:txBody>
          <a:bodyPr/>
          <a:lstStyle/>
          <a:p>
            <a:r>
              <a:rPr lang="en-US" altLang="en-US">
                <a:solidFill>
                  <a:schemeClr val="tx1"/>
                </a:solidFill>
              </a:rPr>
              <a:t>How your Credit Score is Determined</a:t>
            </a:r>
          </a:p>
        </p:txBody>
      </p:sp>
      <p:graphicFrame>
        <p:nvGraphicFramePr>
          <p:cNvPr id="2" name="Content Placeholder 9">
            <a:extLst>
              <a:ext uri="{FF2B5EF4-FFF2-40B4-BE49-F238E27FC236}">
                <a16:creationId xmlns:a16="http://schemas.microsoft.com/office/drawing/2014/main" id="{D1DDB880-32EE-4D25-964F-741CDF8A7998}"/>
              </a:ext>
            </a:extLst>
          </p:cNvPr>
          <p:cNvGraphicFramePr>
            <a:graphicFrameLocks noGrp="1"/>
          </p:cNvGraphicFramePr>
          <p:nvPr>
            <p:ph idx="1"/>
            <p:extLst>
              <p:ext uri="{D42A27DB-BD31-4B8C-83A1-F6EECF244321}">
                <p14:modId xmlns:p14="http://schemas.microsoft.com/office/powerpoint/2010/main" val="3055544134"/>
              </p:ext>
            </p:extLst>
          </p:nvPr>
        </p:nvGraphicFramePr>
        <p:xfrm>
          <a:off x="1516062" y="1199900"/>
          <a:ext cx="9159875" cy="53244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A79BBC4-2E5C-4FC4-A806-E12852070786}"/>
              </a:ext>
            </a:extLst>
          </p:cNvPr>
          <p:cNvSpPr>
            <a:spLocks noGrp="1"/>
          </p:cNvSpPr>
          <p:nvPr>
            <p:ph type="title"/>
          </p:nvPr>
        </p:nvSpPr>
        <p:spPr>
          <a:xfrm>
            <a:off x="0" y="0"/>
            <a:ext cx="10050463" cy="1400175"/>
          </a:xfrm>
        </p:spPr>
        <p:txBody>
          <a:bodyPr/>
          <a:lstStyle/>
          <a:p>
            <a:r>
              <a:rPr lang="en-US" altLang="en-US"/>
              <a:t>Insurance Premiums and Deductibles</a:t>
            </a:r>
          </a:p>
        </p:txBody>
      </p:sp>
      <p:graphicFrame>
        <p:nvGraphicFramePr>
          <p:cNvPr id="4" name="Content Placeholder 3">
            <a:extLst>
              <a:ext uri="{FF2B5EF4-FFF2-40B4-BE49-F238E27FC236}">
                <a16:creationId xmlns:a16="http://schemas.microsoft.com/office/drawing/2014/main" id="{A01ABBD9-F8BB-41F1-A4EF-CAAD1CA41A1F}"/>
              </a:ext>
            </a:extLst>
          </p:cNvPr>
          <p:cNvGraphicFramePr>
            <a:graphicFrameLocks noGrp="1"/>
          </p:cNvGraphicFramePr>
          <p:nvPr>
            <p:ph idx="1"/>
          </p:nvPr>
        </p:nvGraphicFramePr>
        <p:xfrm>
          <a:off x="-245802" y="584616"/>
          <a:ext cx="8947150" cy="6400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60" name="TextBox 4">
            <a:extLst>
              <a:ext uri="{FF2B5EF4-FFF2-40B4-BE49-F238E27FC236}">
                <a16:creationId xmlns:a16="http://schemas.microsoft.com/office/drawing/2014/main" id="{5E750BE3-5387-41F2-8E35-49C393388BDE}"/>
              </a:ext>
            </a:extLst>
          </p:cNvPr>
          <p:cNvSpPr txBox="1">
            <a:spLocks noChangeArrowheads="1"/>
          </p:cNvSpPr>
          <p:nvPr/>
        </p:nvSpPr>
        <p:spPr bwMode="auto">
          <a:xfrm>
            <a:off x="8442325" y="2520950"/>
            <a:ext cx="36433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sz="3600" b="1"/>
              <a:t>As Premiums Increase,</a:t>
            </a:r>
          </a:p>
          <a:p>
            <a:pPr>
              <a:spcBef>
                <a:spcPct val="0"/>
              </a:spcBef>
              <a:buClrTx/>
              <a:buSzTx/>
              <a:buFontTx/>
              <a:buNone/>
            </a:pPr>
            <a:r>
              <a:rPr lang="en-US" altLang="en-US" sz="3600" b="1"/>
              <a:t>Deductibles Decrease </a:t>
            </a:r>
          </a:p>
        </p:txBody>
      </p:sp>
      <p:sp>
        <p:nvSpPr>
          <p:cNvPr id="6" name="Rectangle 5">
            <a:extLst>
              <a:ext uri="{FF2B5EF4-FFF2-40B4-BE49-F238E27FC236}">
                <a16:creationId xmlns:a16="http://schemas.microsoft.com/office/drawing/2014/main" id="{B98BBFA9-564B-4994-8108-F956B0FB4584}"/>
              </a:ext>
            </a:extLst>
          </p:cNvPr>
          <p:cNvSpPr/>
          <p:nvPr/>
        </p:nvSpPr>
        <p:spPr>
          <a:xfrm>
            <a:off x="1769185" y="1402537"/>
            <a:ext cx="708848" cy="1200329"/>
          </a:xfrm>
          <a:prstGeom prst="rect">
            <a:avLst/>
          </a:prstGeom>
          <a:noFill/>
        </p:spPr>
        <p:txBody>
          <a:bodyPr wrap="none">
            <a:spAutoFit/>
          </a:bodyPr>
          <a:lstStyle/>
          <a:p>
            <a:pPr algn="ctr">
              <a:defRPr/>
            </a:pPr>
            <a: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
        <p:nvSpPr>
          <p:cNvPr id="7" name="Rectangle 6">
            <a:extLst>
              <a:ext uri="{FF2B5EF4-FFF2-40B4-BE49-F238E27FC236}">
                <a16:creationId xmlns:a16="http://schemas.microsoft.com/office/drawing/2014/main" id="{EA097C45-85EE-4E0C-B56A-7C972E53D016}"/>
              </a:ext>
            </a:extLst>
          </p:cNvPr>
          <p:cNvSpPr/>
          <p:nvPr/>
        </p:nvSpPr>
        <p:spPr>
          <a:xfrm>
            <a:off x="5923958" y="4828772"/>
            <a:ext cx="708848" cy="1200329"/>
          </a:xfrm>
          <a:prstGeom prst="rect">
            <a:avLst/>
          </a:prstGeom>
          <a:noFill/>
        </p:spPr>
        <p:txBody>
          <a:bodyPr wrap="none">
            <a:spAutoFit/>
          </a:bodyPr>
          <a:lstStyle/>
          <a:p>
            <a:pPr algn="ctr">
              <a:defRPr/>
            </a:pPr>
            <a:r>
              <a:rPr lang="en-US" sz="7200" b="1" spc="50" dirty="0">
                <a:ln w="0"/>
                <a:solidFill>
                  <a:schemeClr val="bg2"/>
                </a:solidFill>
                <a:effectLst>
                  <a:innerShdw blurRad="63500" dist="50800" dir="13500000">
                    <a:srgbClr val="000000">
                      <a:alpha val="50000"/>
                    </a:srgbClr>
                  </a:innerShdw>
                </a:effectLst>
              </a:rPr>
              <a:t>$</a:t>
            </a:r>
            <a:endPar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EDB6426-7095-4E6D-8AFC-357CAECD904F}"/>
              </a:ext>
            </a:extLst>
          </p:cNvPr>
          <p:cNvSpPr>
            <a:spLocks noGrp="1"/>
          </p:cNvSpPr>
          <p:nvPr>
            <p:ph type="title"/>
          </p:nvPr>
        </p:nvSpPr>
        <p:spPr>
          <a:xfrm>
            <a:off x="106363" y="122238"/>
            <a:ext cx="10207625" cy="1400175"/>
          </a:xfrm>
        </p:spPr>
        <p:txBody>
          <a:bodyPr/>
          <a:lstStyle/>
          <a:p>
            <a:r>
              <a:rPr lang="en-US" altLang="en-US" sz="3600"/>
              <a:t>What your Credit Score Means to Lenders</a:t>
            </a:r>
          </a:p>
        </p:txBody>
      </p:sp>
      <p:graphicFrame>
        <p:nvGraphicFramePr>
          <p:cNvPr id="3" name="Diagram 2">
            <a:extLst>
              <a:ext uri="{FF2B5EF4-FFF2-40B4-BE49-F238E27FC236}">
                <a16:creationId xmlns:a16="http://schemas.microsoft.com/office/drawing/2014/main" id="{6A63A008-D658-41A0-A7C0-F6A998EC6C9C}"/>
              </a:ext>
            </a:extLst>
          </p:cNvPr>
          <p:cNvGraphicFramePr/>
          <p:nvPr>
            <p:extLst>
              <p:ext uri="{D42A27DB-BD31-4B8C-83A1-F6EECF244321}">
                <p14:modId xmlns:p14="http://schemas.microsoft.com/office/powerpoint/2010/main" val="1987886836"/>
              </p:ext>
            </p:extLst>
          </p:nvPr>
        </p:nvGraphicFramePr>
        <p:xfrm>
          <a:off x="106467" y="1106905"/>
          <a:ext cx="11865547" cy="4434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EB7E-60AB-4256-A97A-88285532494A}"/>
              </a:ext>
            </a:extLst>
          </p:cNvPr>
          <p:cNvSpPr>
            <a:spLocks noGrp="1"/>
          </p:cNvSpPr>
          <p:nvPr>
            <p:ph type="title"/>
          </p:nvPr>
        </p:nvSpPr>
        <p:spPr/>
        <p:txBody>
          <a:bodyPr/>
          <a:lstStyle/>
          <a:p>
            <a:r>
              <a:rPr lang="en-US" dirty="0"/>
              <a:t>Interest  	</a:t>
            </a:r>
          </a:p>
        </p:txBody>
      </p:sp>
      <p:sp>
        <p:nvSpPr>
          <p:cNvPr id="3" name="Content Placeholder 2">
            <a:extLst>
              <a:ext uri="{FF2B5EF4-FFF2-40B4-BE49-F238E27FC236}">
                <a16:creationId xmlns:a16="http://schemas.microsoft.com/office/drawing/2014/main" id="{6BD627A4-E72B-4E67-A178-6656538E757D}"/>
              </a:ext>
            </a:extLst>
          </p:cNvPr>
          <p:cNvSpPr>
            <a:spLocks noGrp="1"/>
          </p:cNvSpPr>
          <p:nvPr>
            <p:ph idx="1"/>
          </p:nvPr>
        </p:nvSpPr>
        <p:spPr/>
        <p:txBody>
          <a:bodyPr>
            <a:normAutofit lnSpcReduction="10000"/>
          </a:bodyPr>
          <a:lstStyle/>
          <a:p>
            <a:pPr marL="0" indent="0">
              <a:buNone/>
            </a:pPr>
            <a:r>
              <a:rPr lang="en-US" b="1" u="sng" dirty="0"/>
              <a:t>Annual percentage rate </a:t>
            </a:r>
            <a:r>
              <a:rPr lang="en-US" dirty="0"/>
              <a:t>(APR) is the annual rate charged for borrowing funds</a:t>
            </a:r>
          </a:p>
          <a:p>
            <a:pPr marL="0" indent="0">
              <a:buNone/>
            </a:pPr>
            <a:endParaRPr lang="en-US" dirty="0"/>
          </a:p>
          <a:p>
            <a:pPr marL="0" indent="0">
              <a:buNone/>
            </a:pPr>
            <a:r>
              <a:rPr lang="en-US" b="1" dirty="0"/>
              <a:t>Fixed Rate- </a:t>
            </a:r>
            <a:r>
              <a:rPr lang="en-US" dirty="0"/>
              <a:t>Will not rise or fall during the term of the loan </a:t>
            </a:r>
          </a:p>
          <a:p>
            <a:pPr marL="0" indent="0">
              <a:buNone/>
            </a:pPr>
            <a:endParaRPr lang="en-US" dirty="0"/>
          </a:p>
          <a:p>
            <a:pPr marL="0" indent="0">
              <a:buNone/>
            </a:pPr>
            <a:r>
              <a:rPr lang="en-US" b="1" dirty="0"/>
              <a:t>Variable Rate- </a:t>
            </a:r>
            <a:r>
              <a:rPr lang="en-US" dirty="0"/>
              <a:t>Will rise and or fall during the term of the loan. </a:t>
            </a:r>
          </a:p>
          <a:p>
            <a:pPr marL="0" indent="0">
              <a:buNone/>
            </a:pPr>
            <a:endParaRPr lang="en-US" dirty="0"/>
          </a:p>
          <a:p>
            <a:pPr marL="0" indent="0">
              <a:buNone/>
            </a:pPr>
            <a:r>
              <a:rPr lang="en-US" b="1" dirty="0"/>
              <a:t>Simple interest- </a:t>
            </a:r>
            <a:r>
              <a:rPr lang="en-US" dirty="0"/>
              <a:t>Only applies to the original amount borrowed. </a:t>
            </a:r>
          </a:p>
          <a:p>
            <a:pPr marL="0" indent="0">
              <a:buNone/>
            </a:pPr>
            <a:endParaRPr lang="en-US" dirty="0"/>
          </a:p>
          <a:p>
            <a:pPr marL="0" indent="0">
              <a:buNone/>
            </a:pPr>
            <a:r>
              <a:rPr lang="en-US" b="1" dirty="0"/>
              <a:t>Compound Interest- </a:t>
            </a:r>
            <a:r>
              <a:rPr lang="en-US" dirty="0"/>
              <a:t>Applies to both the principal as well as accrued interest on the principal. </a:t>
            </a:r>
          </a:p>
        </p:txBody>
      </p:sp>
    </p:spTree>
    <p:extLst>
      <p:ext uri="{BB962C8B-B14F-4D97-AF65-F5344CB8AC3E}">
        <p14:creationId xmlns:p14="http://schemas.microsoft.com/office/powerpoint/2010/main" val="198845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209981-7B66-4921-A277-3E8A9D5F61B4}"/>
              </a:ext>
            </a:extLst>
          </p:cNvPr>
          <p:cNvSpPr>
            <a:spLocks noGrp="1"/>
          </p:cNvSpPr>
          <p:nvPr>
            <p:ph type="title"/>
          </p:nvPr>
        </p:nvSpPr>
        <p:spPr>
          <a:xfrm>
            <a:off x="8156350" y="484632"/>
            <a:ext cx="3544035" cy="1609344"/>
          </a:xfrm>
          <a:ln>
            <a:noFill/>
          </a:ln>
        </p:spPr>
        <p:txBody>
          <a:bodyPr>
            <a:normAutofit/>
          </a:bodyPr>
          <a:lstStyle/>
          <a:p>
            <a:endParaRPr lang="en-US" sz="3200"/>
          </a:p>
        </p:txBody>
      </p:sp>
      <p:pic>
        <p:nvPicPr>
          <p:cNvPr id="7" name="Content Placeholder 3">
            <a:extLst>
              <a:ext uri="{FF2B5EF4-FFF2-40B4-BE49-F238E27FC236}">
                <a16:creationId xmlns:a16="http://schemas.microsoft.com/office/drawing/2014/main" id="{F81A2C4C-EC02-49A3-B810-1E1ADE172ECF}"/>
              </a:ext>
            </a:extLst>
          </p:cNvPr>
          <p:cNvPicPr>
            <a:picLocks noChangeAspect="1"/>
          </p:cNvPicPr>
          <p:nvPr/>
        </p:nvPicPr>
        <p:blipFill>
          <a:blip r:embed="rId4"/>
          <a:stretch>
            <a:fillRect/>
          </a:stretch>
        </p:blipFill>
        <p:spPr>
          <a:xfrm>
            <a:off x="141597" y="848148"/>
            <a:ext cx="7788106" cy="5161701"/>
          </a:xfrm>
          <a:prstGeom prst="rect">
            <a:avLst/>
          </a:prstGeom>
        </p:spPr>
      </p:pic>
      <p:sp>
        <p:nvSpPr>
          <p:cNvPr id="9" name="Content Placeholder 8">
            <a:extLst>
              <a:ext uri="{FF2B5EF4-FFF2-40B4-BE49-F238E27FC236}">
                <a16:creationId xmlns:a16="http://schemas.microsoft.com/office/drawing/2014/main" id="{D5034F2A-706E-4DB3-AFB0-A72DFAE0F691}"/>
              </a:ext>
            </a:extLst>
          </p:cNvPr>
          <p:cNvSpPr>
            <a:spLocks noGrp="1"/>
          </p:cNvSpPr>
          <p:nvPr>
            <p:ph idx="1"/>
          </p:nvPr>
        </p:nvSpPr>
        <p:spPr>
          <a:xfrm>
            <a:off x="8156351" y="2121408"/>
            <a:ext cx="3544034" cy="4050792"/>
          </a:xfrm>
        </p:spPr>
        <p:txBody>
          <a:bodyPr>
            <a:normAutofit/>
          </a:bodyPr>
          <a:lstStyle/>
          <a:p>
            <a:endParaRPr lang="en-US" sz="1600"/>
          </a:p>
        </p:txBody>
      </p:sp>
      <p:grpSp>
        <p:nvGrpSpPr>
          <p:cNvPr id="14" name="Group 13">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15407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472F-0881-411E-A101-FE9E20F84246}"/>
              </a:ext>
            </a:extLst>
          </p:cNvPr>
          <p:cNvSpPr>
            <a:spLocks noGrp="1"/>
          </p:cNvSpPr>
          <p:nvPr>
            <p:ph type="title"/>
          </p:nvPr>
        </p:nvSpPr>
        <p:spPr/>
        <p:txBody>
          <a:bodyPr/>
          <a:lstStyle/>
          <a:p>
            <a:r>
              <a:rPr lang="en-US" dirty="0"/>
              <a:t>Comparing Offers </a:t>
            </a:r>
          </a:p>
        </p:txBody>
      </p:sp>
      <p:pic>
        <p:nvPicPr>
          <p:cNvPr id="4" name="Content Placeholder 3">
            <a:extLst>
              <a:ext uri="{FF2B5EF4-FFF2-40B4-BE49-F238E27FC236}">
                <a16:creationId xmlns:a16="http://schemas.microsoft.com/office/drawing/2014/main" id="{69F7F473-A1DA-4458-B380-F33A4557CB0C}"/>
              </a:ext>
            </a:extLst>
          </p:cNvPr>
          <p:cNvPicPr>
            <a:picLocks noGrp="1" noChangeAspect="1"/>
          </p:cNvPicPr>
          <p:nvPr>
            <p:ph idx="1"/>
          </p:nvPr>
        </p:nvPicPr>
        <p:blipFill rotWithShape="1">
          <a:blip r:embed="rId2"/>
          <a:srcRect l="17572" t="40325" r="53264" b="25442"/>
          <a:stretch/>
        </p:blipFill>
        <p:spPr>
          <a:xfrm>
            <a:off x="1542643" y="2601798"/>
            <a:ext cx="9106714" cy="3921552"/>
          </a:xfrm>
          <a:prstGeom prst="rect">
            <a:avLst/>
          </a:prstGeom>
        </p:spPr>
      </p:pic>
    </p:spTree>
    <p:extLst>
      <p:ext uri="{BB962C8B-B14F-4D97-AF65-F5344CB8AC3E}">
        <p14:creationId xmlns:p14="http://schemas.microsoft.com/office/powerpoint/2010/main" val="335760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34DC-FA77-4059-B3CF-F5DA9E375AFD}"/>
              </a:ext>
            </a:extLst>
          </p:cNvPr>
          <p:cNvSpPr>
            <a:spLocks noGrp="1"/>
          </p:cNvSpPr>
          <p:nvPr>
            <p:ph type="title"/>
          </p:nvPr>
        </p:nvSpPr>
        <p:spPr/>
        <p:txBody>
          <a:bodyPr/>
          <a:lstStyle/>
          <a:p>
            <a:r>
              <a:rPr lang="en-US" dirty="0"/>
              <a:t>Making the min. Payment </a:t>
            </a:r>
          </a:p>
        </p:txBody>
      </p:sp>
      <p:pic>
        <p:nvPicPr>
          <p:cNvPr id="4" name="Content Placeholder 3">
            <a:extLst>
              <a:ext uri="{FF2B5EF4-FFF2-40B4-BE49-F238E27FC236}">
                <a16:creationId xmlns:a16="http://schemas.microsoft.com/office/drawing/2014/main" id="{55EC21F5-0E87-4CAB-96CB-B030A585B697}"/>
              </a:ext>
            </a:extLst>
          </p:cNvPr>
          <p:cNvPicPr>
            <a:picLocks noGrp="1" noChangeAspect="1"/>
          </p:cNvPicPr>
          <p:nvPr>
            <p:ph idx="1"/>
          </p:nvPr>
        </p:nvPicPr>
        <p:blipFill rotWithShape="1">
          <a:blip r:embed="rId2"/>
          <a:srcRect l="25726" t="38487" r="61355" b="44123"/>
          <a:stretch/>
        </p:blipFill>
        <p:spPr>
          <a:xfrm>
            <a:off x="2037346" y="2871831"/>
            <a:ext cx="7090611" cy="3501537"/>
          </a:xfrm>
          <a:prstGeom prst="rect">
            <a:avLst/>
          </a:prstGeom>
        </p:spPr>
      </p:pic>
    </p:spTree>
    <p:extLst>
      <p:ext uri="{BB962C8B-B14F-4D97-AF65-F5344CB8AC3E}">
        <p14:creationId xmlns:p14="http://schemas.microsoft.com/office/powerpoint/2010/main" val="6030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CB820-7D50-4417-ACB6-419C04749542}"/>
              </a:ext>
            </a:extLst>
          </p:cNvPr>
          <p:cNvSpPr>
            <a:spLocks noGrp="1"/>
          </p:cNvSpPr>
          <p:nvPr>
            <p:ph type="title"/>
          </p:nvPr>
        </p:nvSpPr>
        <p:spPr/>
        <p:txBody>
          <a:bodyPr/>
          <a:lstStyle/>
          <a:p>
            <a:r>
              <a:rPr lang="en-US" dirty="0"/>
              <a:t>Insurance 	</a:t>
            </a:r>
          </a:p>
        </p:txBody>
      </p:sp>
      <p:sp>
        <p:nvSpPr>
          <p:cNvPr id="3" name="Content Placeholder 2">
            <a:extLst>
              <a:ext uri="{FF2B5EF4-FFF2-40B4-BE49-F238E27FC236}">
                <a16:creationId xmlns:a16="http://schemas.microsoft.com/office/drawing/2014/main" id="{6D934760-0501-45F5-9840-CC18FA13FF41}"/>
              </a:ext>
            </a:extLst>
          </p:cNvPr>
          <p:cNvSpPr>
            <a:spLocks noGrp="1"/>
          </p:cNvSpPr>
          <p:nvPr>
            <p:ph idx="1"/>
          </p:nvPr>
        </p:nvSpPr>
        <p:spPr/>
        <p:txBody>
          <a:bodyPr/>
          <a:lstStyle/>
          <a:p>
            <a:r>
              <a:rPr lang="en-US" b="1" u="sng" dirty="0"/>
              <a:t>Insurance</a:t>
            </a:r>
            <a:r>
              <a:rPr lang="en-US" dirty="0"/>
              <a:t> is a product purchased to guard oneself against life’s risks, specifically the financial losses associated with these risks. One may not be able to avoid dying, but one can avoid leaving loved ones in financial ruin by purchasing life insurance. The law requires people to buy certain type of insurance while other types are voluntary. The scope of this standard is to identify type of insurance and the costs and benefits associated with each type. </a:t>
            </a:r>
          </a:p>
        </p:txBody>
      </p:sp>
    </p:spTree>
    <p:extLst>
      <p:ext uri="{BB962C8B-B14F-4D97-AF65-F5344CB8AC3E}">
        <p14:creationId xmlns:p14="http://schemas.microsoft.com/office/powerpoint/2010/main" val="3242385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ECC89AC-AB6A-47C2-B71C-E31BEDC2353F}"/>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Types of Insurance </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A9638AF-6A3F-4E58-AA0E-7852CF711023}"/>
              </a:ext>
            </a:extLst>
          </p:cNvPr>
          <p:cNvSpPr>
            <a:spLocks noGrp="1"/>
          </p:cNvSpPr>
          <p:nvPr>
            <p:ph idx="1"/>
          </p:nvPr>
        </p:nvSpPr>
        <p:spPr>
          <a:xfrm>
            <a:off x="5371419" y="-144379"/>
            <a:ext cx="5852328" cy="7122695"/>
          </a:xfrm>
        </p:spPr>
        <p:txBody>
          <a:bodyPr anchor="ctr">
            <a:normAutofit lnSpcReduction="10000"/>
          </a:bodyPr>
          <a:lstStyle/>
          <a:p>
            <a:r>
              <a:rPr lang="en-US" sz="2400" b="1" u="sng" dirty="0"/>
              <a:t>Automobile</a:t>
            </a:r>
            <a:r>
              <a:rPr lang="en-US" sz="2400" dirty="0"/>
              <a:t> –  Minimum is liability ( covers other car in accident); Collision covers your car </a:t>
            </a:r>
          </a:p>
          <a:p>
            <a:endParaRPr lang="en-US" sz="2400" dirty="0"/>
          </a:p>
          <a:p>
            <a:r>
              <a:rPr lang="en-US" sz="2400" b="1" u="sng" dirty="0"/>
              <a:t>Health</a:t>
            </a:r>
            <a:r>
              <a:rPr lang="en-US" sz="2400" dirty="0"/>
              <a:t> – Medical expenses . Required by law to have a certain level of insurance </a:t>
            </a:r>
          </a:p>
          <a:p>
            <a:endParaRPr lang="en-US" sz="2400" dirty="0"/>
          </a:p>
          <a:p>
            <a:r>
              <a:rPr lang="en-US" sz="2400" b="1" u="sng" dirty="0"/>
              <a:t>Life </a:t>
            </a:r>
            <a:r>
              <a:rPr lang="en-US" sz="2400" dirty="0"/>
              <a:t>Money to a designated beneficiary when the insured person dies. </a:t>
            </a:r>
            <a:endParaRPr lang="en-US" sz="2400" b="1" u="sng" dirty="0"/>
          </a:p>
          <a:p>
            <a:endParaRPr lang="en-US" sz="2400" dirty="0"/>
          </a:p>
          <a:p>
            <a:r>
              <a:rPr lang="en-US" sz="2400" b="1" u="sng" dirty="0"/>
              <a:t>Disability </a:t>
            </a:r>
            <a:r>
              <a:rPr lang="en-US" sz="2400" dirty="0"/>
              <a:t> Income in case of an injury and unable to work. Short-term vs. Long-term  </a:t>
            </a:r>
          </a:p>
          <a:p>
            <a:endParaRPr lang="en-US" sz="2400" dirty="0"/>
          </a:p>
          <a:p>
            <a:r>
              <a:rPr lang="en-US" sz="2400" b="1" u="sng" dirty="0"/>
              <a:t>Property</a:t>
            </a:r>
            <a:r>
              <a:rPr lang="en-US" sz="2400" dirty="0"/>
              <a:t> – Different types- homeowners , renters, </a:t>
            </a:r>
          </a:p>
        </p:txBody>
      </p:sp>
    </p:spTree>
    <p:extLst>
      <p:ext uri="{BB962C8B-B14F-4D97-AF65-F5344CB8AC3E}">
        <p14:creationId xmlns:p14="http://schemas.microsoft.com/office/powerpoint/2010/main" val="23762999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19</TotalTime>
  <Words>682</Words>
  <Application>Microsoft Office PowerPoint</Application>
  <PresentationFormat>Widescreen</PresentationFormat>
  <Paragraphs>133</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Century Gothic</vt:lpstr>
      <vt:lpstr>Roboto</vt:lpstr>
      <vt:lpstr>Rockwell</vt:lpstr>
      <vt:lpstr>Rockwell Condensed</vt:lpstr>
      <vt:lpstr>Rockwell Extra Bold</vt:lpstr>
      <vt:lpstr>Wingdings</vt:lpstr>
      <vt:lpstr>Wood Type</vt:lpstr>
      <vt:lpstr>Unit 5 </vt:lpstr>
      <vt:lpstr>How your Credit Score is Determined</vt:lpstr>
      <vt:lpstr>What your Credit Score Means to Lenders</vt:lpstr>
      <vt:lpstr>Interest   </vt:lpstr>
      <vt:lpstr>PowerPoint Presentation</vt:lpstr>
      <vt:lpstr>Comparing Offers </vt:lpstr>
      <vt:lpstr>Making the min. Payment </vt:lpstr>
      <vt:lpstr>Insurance  </vt:lpstr>
      <vt:lpstr>Types of Insurance </vt:lpstr>
      <vt:lpstr>Insurance Vocab TO know  </vt:lpstr>
      <vt:lpstr>PowerPoint Presentation</vt:lpstr>
      <vt:lpstr>Progressive Tax Examples </vt:lpstr>
      <vt:lpstr>Sales Tax Impact  </vt:lpstr>
      <vt:lpstr>Skills needed in the work place  </vt:lpstr>
      <vt:lpstr>Review From Unit </vt:lpstr>
      <vt:lpstr>Investment Pyramid</vt:lpstr>
      <vt:lpstr>Investment Pyramid</vt:lpstr>
      <vt:lpstr>2016 Income Tax Tables-Progressive </vt:lpstr>
      <vt:lpstr>Where does the revenue come from?</vt:lpstr>
      <vt:lpstr>Insurance Premiums and Deductibles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Samer Kaddah</dc:creator>
  <cp:lastModifiedBy>Samer Kaddah</cp:lastModifiedBy>
  <cp:revision>3</cp:revision>
  <dcterms:created xsi:type="dcterms:W3CDTF">2019-04-22T15:56:09Z</dcterms:created>
  <dcterms:modified xsi:type="dcterms:W3CDTF">2019-04-22T16:15:48Z</dcterms:modified>
</cp:coreProperties>
</file>