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6"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C412A9-9680-4C3E-8517-ABAF80E80BF1}" type="datetimeFigureOut">
              <a:rPr lang="en-US" smtClean="0"/>
              <a:t>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C51E8-CBC9-43EC-B432-0BA4E6FACCEA}" type="slidenum">
              <a:rPr lang="en-US" smtClean="0"/>
              <a:t>‹#›</a:t>
            </a:fld>
            <a:endParaRPr lang="en-US"/>
          </a:p>
        </p:txBody>
      </p:sp>
    </p:spTree>
    <p:extLst>
      <p:ext uri="{BB962C8B-B14F-4D97-AF65-F5344CB8AC3E}">
        <p14:creationId xmlns:p14="http://schemas.microsoft.com/office/powerpoint/2010/main" val="612128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0D816DE-E1AC-4C27-AAF0-7FF83B6C0E24}" type="slidenum">
              <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
        <p:nvSpPr>
          <p:cNvPr id="77827" name="Rectangle 2"/>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8" name="Rectangle 3"/>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a:latin typeface="Georgia" pitchFamily="18" charset="0"/>
              </a:rPr>
              <a:t>What might be a “cost” of taking a </a:t>
            </a:r>
            <a:r>
              <a:rPr lang="en-US" sz="2400" b="1" dirty="0">
                <a:solidFill>
                  <a:srgbClr val="FF0000"/>
                </a:solidFill>
                <a:latin typeface="Georgia" pitchFamily="18" charset="0"/>
              </a:rPr>
              <a:t>walk in the park?</a:t>
            </a:r>
            <a:r>
              <a:rPr lang="en-US" sz="2000" b="1" dirty="0">
                <a:solidFill>
                  <a:srgbClr val="FF0000"/>
                </a:solidFill>
                <a:latin typeface="Georgia" pitchFamily="18" charset="0"/>
              </a:rPr>
              <a:t>  </a:t>
            </a:r>
          </a:p>
          <a:p>
            <a:pPr>
              <a:spcBef>
                <a:spcPct val="0"/>
              </a:spcBef>
            </a:pPr>
            <a:endParaRPr lang="en-US" altLang="en-US" sz="2400" dirty="0"/>
          </a:p>
        </p:txBody>
      </p:sp>
    </p:spTree>
    <p:extLst>
      <p:ext uri="{BB962C8B-B14F-4D97-AF65-F5344CB8AC3E}">
        <p14:creationId xmlns:p14="http://schemas.microsoft.com/office/powerpoint/2010/main" val="195313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5093" y="802300"/>
            <a:ext cx="7491353"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3195093" y="3531206"/>
            <a:ext cx="7491353"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195092" y="329309"/>
            <a:ext cx="4115056" cy="309201"/>
          </a:xfrm>
        </p:spPr>
        <p:txBody>
          <a:bodyPr/>
          <a:lstStyle/>
          <a:p>
            <a:endParaRPr lang="en-US"/>
          </a:p>
        </p:txBody>
      </p:sp>
      <p:sp>
        <p:nvSpPr>
          <p:cNvPr id="6" name="Slide Number Placeholder 5"/>
          <p:cNvSpPr>
            <a:spLocks noGrp="1"/>
          </p:cNvSpPr>
          <p:nvPr>
            <p:ph type="sldNum" sz="quarter" idx="12"/>
          </p:nvPr>
        </p:nvSpPr>
        <p:spPr>
          <a:xfrm>
            <a:off x="1912938" y="798973"/>
            <a:ext cx="1069340" cy="503578"/>
          </a:xfrm>
        </p:spPr>
        <p:txBody>
          <a:bodyPr/>
          <a:lstStyle/>
          <a:p>
            <a:fld id="{5CF37833-AA58-40F9-9A32-73AABC21F435}" type="slidenum">
              <a:rPr lang="en-US" smtClean="0"/>
              <a:pPr/>
              <a:t>‹#›</a:t>
            </a:fld>
            <a:endParaRPr lang="en-US"/>
          </a:p>
        </p:txBody>
      </p:sp>
      <p:cxnSp>
        <p:nvCxnSpPr>
          <p:cNvPr id="15" name="Straight Connector 14"/>
          <p:cNvCxnSpPr/>
          <p:nvPr/>
        </p:nvCxnSpPr>
        <p:spPr>
          <a:xfrm>
            <a:off x="3195093" y="3528542"/>
            <a:ext cx="749135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772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9897F-13EA-4DBC-8F25-6E1A80EF7435}" type="slidenum">
              <a:rPr lang="en-US" smtClean="0"/>
              <a:pPr/>
              <a:t>‹#›</a:t>
            </a:fld>
            <a:endParaRPr lang="en-US"/>
          </a:p>
        </p:txBody>
      </p:sp>
    </p:spTree>
    <p:extLst>
      <p:ext uri="{BB962C8B-B14F-4D97-AF65-F5344CB8AC3E}">
        <p14:creationId xmlns:p14="http://schemas.microsoft.com/office/powerpoint/2010/main" val="236260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038" y="798975"/>
            <a:ext cx="1470703"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4655" y="798975"/>
            <a:ext cx="7068127"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50CC-3C88-463F-BC10-A5BD1D238FCF}" type="slidenum">
              <a:rPr lang="en-US" smtClean="0"/>
              <a:pPr/>
              <a:t>‹#›</a:t>
            </a:fld>
            <a:endParaRPr lang="en-US"/>
          </a:p>
        </p:txBody>
      </p:sp>
      <p:cxnSp>
        <p:nvCxnSpPr>
          <p:cNvPr id="15" name="Straight Connector 14"/>
          <p:cNvCxnSpPr/>
          <p:nvPr/>
        </p:nvCxnSpPr>
        <p:spPr>
          <a:xfrm>
            <a:off x="9224037"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933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30725"/>
          </a:xfrm>
        </p:spPr>
        <p:txBody>
          <a:bodyPr/>
          <a:lstStyle/>
          <a:p>
            <a:pPr lvl="0"/>
            <a:endParaRPr lang="en-US" noProof="0"/>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0BDA7D8-EE99-444C-BF0B-0A930E3FA090}" type="slidenum">
              <a:rPr lang="en-US"/>
              <a:pPr>
                <a:defRPr/>
              </a:pPr>
              <a:t>‹#›</a:t>
            </a:fld>
            <a:endParaRPr lang="en-US"/>
          </a:p>
        </p:txBody>
      </p:sp>
    </p:spTree>
    <p:extLst>
      <p:ext uri="{BB962C8B-B14F-4D97-AF65-F5344CB8AC3E}">
        <p14:creationId xmlns:p14="http://schemas.microsoft.com/office/powerpoint/2010/main" val="4028534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243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6B73060F-3C61-4124-BDE6-F40C48C6528C}" type="slidenum">
              <a:rPr lang="en-US"/>
              <a:pPr>
                <a:defRPr/>
              </a:pPr>
              <a:t>‹#›</a:t>
            </a:fld>
            <a:endParaRPr lang="en-US"/>
          </a:p>
        </p:txBody>
      </p:sp>
    </p:spTree>
    <p:extLst>
      <p:ext uri="{BB962C8B-B14F-4D97-AF65-F5344CB8AC3E}">
        <p14:creationId xmlns:p14="http://schemas.microsoft.com/office/powerpoint/2010/main" val="158569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5E90-FC8C-4409-B62A-03F14E822ADC}"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74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4655" y="1756130"/>
            <a:ext cx="7489336"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924656" y="3806197"/>
            <a:ext cx="7489336"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4B5A6-02C3-4092-AF00-C3552E38B511}" type="slidenum">
              <a:rPr lang="en-US" smtClean="0"/>
              <a:pPr/>
              <a:t>‹#›</a:t>
            </a:fld>
            <a:endParaRPr lang="en-US"/>
          </a:p>
        </p:txBody>
      </p:sp>
      <p:cxnSp>
        <p:nvCxnSpPr>
          <p:cNvPr id="15" name="Straight Connector 14"/>
          <p:cNvCxnSpPr/>
          <p:nvPr/>
        </p:nvCxnSpPr>
        <p:spPr>
          <a:xfrm>
            <a:off x="1924655" y="3804985"/>
            <a:ext cx="748933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349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655" y="804891"/>
            <a:ext cx="876179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24654" y="2013936"/>
            <a:ext cx="4167828"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8909" y="2013937"/>
            <a:ext cx="4167536"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EA86C-CFCE-40AF-8D23-DADA491AB341}"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758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924655" y="804165"/>
            <a:ext cx="876179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24655" y="2019551"/>
            <a:ext cx="4167688"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24655" y="2824271"/>
            <a:ext cx="4167688"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8909" y="2023005"/>
            <a:ext cx="4167536"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518909" y="2821491"/>
            <a:ext cx="416753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8423C-76AD-4162-AFA7-111A99C45C91}" type="slidenum">
              <a:rPr lang="en-US" smtClean="0"/>
              <a:pPr/>
              <a:t>‹#›</a:t>
            </a:fld>
            <a:endParaRPr lang="en-US"/>
          </a:p>
        </p:txBody>
      </p:sp>
    </p:spTree>
    <p:extLst>
      <p:ext uri="{BB962C8B-B14F-4D97-AF65-F5344CB8AC3E}">
        <p14:creationId xmlns:p14="http://schemas.microsoft.com/office/powerpoint/2010/main" val="358971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FCE26C-58C2-4DCD-8CD7-58AC36DF7E06}" type="slidenum">
              <a:rPr lang="en-US" smtClean="0"/>
              <a:pPr/>
              <a:t>‹#›</a:t>
            </a:fld>
            <a:endParaRPr lang="en-US"/>
          </a:p>
        </p:txBody>
      </p:sp>
    </p:spTree>
    <p:extLst>
      <p:ext uri="{BB962C8B-B14F-4D97-AF65-F5344CB8AC3E}">
        <p14:creationId xmlns:p14="http://schemas.microsoft.com/office/powerpoint/2010/main" val="410194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D86BC-A132-4994-A853-1D6921A4DD31}" type="slidenum">
              <a:rPr lang="en-US" smtClean="0"/>
              <a:pPr/>
              <a:t>‹#›</a:t>
            </a:fld>
            <a:endParaRPr lang="en-US"/>
          </a:p>
        </p:txBody>
      </p:sp>
    </p:spTree>
    <p:extLst>
      <p:ext uri="{BB962C8B-B14F-4D97-AF65-F5344CB8AC3E}">
        <p14:creationId xmlns:p14="http://schemas.microsoft.com/office/powerpoint/2010/main" val="47674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8723" y="798973"/>
            <a:ext cx="323460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582208" y="798974"/>
            <a:ext cx="5104237"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18723" y="3205493"/>
            <a:ext cx="3236492"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89B88-F0CE-4F77-AED3-6EF2AE86EDB4}" type="slidenum">
              <a:rPr lang="en-US" smtClean="0"/>
              <a:pPr/>
              <a:t>‹#›</a:t>
            </a:fld>
            <a:endParaRPr lang="en-US"/>
          </a:p>
        </p:txBody>
      </p:sp>
      <p:cxnSp>
        <p:nvCxnSpPr>
          <p:cNvPr id="17" name="Straight Connector 16"/>
          <p:cNvCxnSpPr/>
          <p:nvPr/>
        </p:nvCxnSpPr>
        <p:spPr>
          <a:xfrm>
            <a:off x="1922331" y="3205491"/>
            <a:ext cx="32310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096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6662002" y="482172"/>
            <a:ext cx="4681849"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925531" y="1129513"/>
            <a:ext cx="432658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520171" y="1122544"/>
            <a:ext cx="2979997"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924656" y="3145992"/>
            <a:ext cx="4320381"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915552" y="5469858"/>
            <a:ext cx="4336560" cy="320123"/>
          </a:xfrm>
        </p:spPr>
        <p:txBody>
          <a:bodyPr/>
          <a:lstStyle>
            <a:lvl1pPr algn="l">
              <a:defRPr/>
            </a:lvl1pPr>
          </a:lstStyle>
          <a:p>
            <a:endParaRPr lang="en-US"/>
          </a:p>
        </p:txBody>
      </p:sp>
      <p:sp>
        <p:nvSpPr>
          <p:cNvPr id="6" name="Footer Placeholder 5"/>
          <p:cNvSpPr>
            <a:spLocks noGrp="1"/>
          </p:cNvSpPr>
          <p:nvPr>
            <p:ph type="ftr" sz="quarter" idx="11"/>
          </p:nvPr>
        </p:nvSpPr>
        <p:spPr>
          <a:xfrm>
            <a:off x="1916707" y="318642"/>
            <a:ext cx="4335404" cy="320931"/>
          </a:xfrm>
        </p:spPr>
        <p:txBody>
          <a:bodyPr/>
          <a:lstStyle/>
          <a:p>
            <a:endParaRPr lang="en-US"/>
          </a:p>
        </p:txBody>
      </p:sp>
      <p:sp>
        <p:nvSpPr>
          <p:cNvPr id="7" name="Slide Number Placeholder 6"/>
          <p:cNvSpPr>
            <a:spLocks noGrp="1"/>
          </p:cNvSpPr>
          <p:nvPr>
            <p:ph type="sldNum" sz="quarter" idx="12"/>
          </p:nvPr>
        </p:nvSpPr>
        <p:spPr/>
        <p:txBody>
          <a:bodyPr/>
          <a:lstStyle/>
          <a:p>
            <a:fld id="{79F63339-83B0-4BDD-BF77-6DF244F5D698}" type="slidenum">
              <a:rPr lang="en-US" smtClean="0"/>
              <a:pPr/>
              <a:t>‹#›</a:t>
            </a:fld>
            <a:endParaRPr lang="en-US"/>
          </a:p>
        </p:txBody>
      </p:sp>
      <p:cxnSp>
        <p:nvCxnSpPr>
          <p:cNvPr id="31" name="Straight Connector 30"/>
          <p:cNvCxnSpPr/>
          <p:nvPr/>
        </p:nvCxnSpPr>
        <p:spPr>
          <a:xfrm>
            <a:off x="1921708" y="3143605"/>
            <a:ext cx="43226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800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12192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5">
            <a:extLst>
              <a:ext uri="{28A0092B-C50C-407E-A947-70E740481C1C}">
                <a14:useLocalDpi xmlns:a14="http://schemas.microsoft.com/office/drawing/2010/main" val="0"/>
              </a:ext>
            </a:extLst>
          </a:blip>
          <a:srcRect l="12500" t="1538" r="12500" b="-1538"/>
          <a:stretch/>
        </p:blipFill>
        <p:spPr>
          <a:xfrm>
            <a:off x="-1" y="6095254"/>
            <a:ext cx="12192001" cy="774727"/>
          </a:xfrm>
          <a:prstGeom prst="rect">
            <a:avLst/>
          </a:prstGeom>
        </p:spPr>
      </p:pic>
      <p:cxnSp>
        <p:nvCxnSpPr>
          <p:cNvPr id="13" name="Straight Connector 12"/>
          <p:cNvCxnSpPr/>
          <p:nvPr/>
        </p:nvCxnSpPr>
        <p:spPr>
          <a:xfrm>
            <a:off x="0" y="6101127"/>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924655" y="804521"/>
            <a:ext cx="8761791"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24655" y="2015734"/>
            <a:ext cx="876179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28723" y="330370"/>
            <a:ext cx="3157723"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24655" y="329309"/>
            <a:ext cx="537867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0300" y="798973"/>
            <a:ext cx="1060995" cy="503578"/>
          </a:xfrm>
          <a:prstGeom prst="rect">
            <a:avLst/>
          </a:prstGeom>
        </p:spPr>
        <p:txBody>
          <a:bodyPr vert="horz" lIns="91440" tIns="45720" rIns="91440" bIns="45720" rtlCol="0" anchor="t"/>
          <a:lstStyle>
            <a:lvl1pPr algn="r">
              <a:defRPr sz="2800">
                <a:solidFill>
                  <a:schemeClr val="accent1"/>
                </a:solidFill>
              </a:defRPr>
            </a:lvl1pPr>
          </a:lstStyle>
          <a:p>
            <a:fld id="{1D87DD68-24B9-491D-95C4-8564AAFE3996}" type="slidenum">
              <a:rPr lang="en-US" smtClean="0"/>
              <a:pPr/>
              <a:t>‹#›</a:t>
            </a:fld>
            <a:endParaRPr lang="en-US"/>
          </a:p>
        </p:txBody>
      </p:sp>
    </p:spTree>
    <p:extLst>
      <p:ext uri="{BB962C8B-B14F-4D97-AF65-F5344CB8AC3E}">
        <p14:creationId xmlns:p14="http://schemas.microsoft.com/office/powerpoint/2010/main" val="1865678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6" name="Text Box 4"/>
          <p:cNvSpPr txBox="1">
            <a:spLocks noChangeArrowheads="1"/>
          </p:cNvSpPr>
          <p:nvPr/>
        </p:nvSpPr>
        <p:spPr bwMode="auto">
          <a:xfrm>
            <a:off x="2325688" y="5060950"/>
            <a:ext cx="7620000" cy="1066800"/>
          </a:xfrm>
          <a:prstGeom prst="rect">
            <a:avLst/>
          </a:prstGeom>
          <a:noFill/>
          <a:ln>
            <a:noFill/>
          </a:ln>
          <a:effectLs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50000"/>
              </a:spcBef>
              <a:spcAft>
                <a:spcPct val="0"/>
              </a:spcAft>
            </a:pPr>
            <a:r>
              <a:rPr lang="en-US" altLang="en-US" sz="3200" dirty="0">
                <a:solidFill>
                  <a:prstClr val="black"/>
                </a:solidFill>
              </a:rPr>
              <a:t>Making decisions requires trading </a:t>
            </a:r>
            <a:br>
              <a:rPr lang="en-US" altLang="en-US" sz="3200" dirty="0">
                <a:solidFill>
                  <a:prstClr val="black"/>
                </a:solidFill>
              </a:rPr>
            </a:br>
            <a:r>
              <a:rPr lang="en-US" altLang="en-US" sz="3200" dirty="0">
                <a:solidFill>
                  <a:prstClr val="black"/>
                </a:solidFill>
              </a:rPr>
              <a:t>off one goal against another.</a:t>
            </a:r>
          </a:p>
        </p:txBody>
      </p:sp>
      <p:sp>
        <p:nvSpPr>
          <p:cNvPr id="28675" name="Rectangle 5"/>
          <p:cNvSpPr>
            <a:spLocks noGrp="1" noChangeArrowheads="1"/>
          </p:cNvSpPr>
          <p:nvPr>
            <p:ph type="title"/>
          </p:nvPr>
        </p:nvSpPr>
        <p:spPr>
          <a:xfrm>
            <a:off x="2462213" y="990601"/>
            <a:ext cx="7619999" cy="1049235"/>
          </a:xfrm>
        </p:spPr>
        <p:txBody>
          <a:bodyPr/>
          <a:lstStyle/>
          <a:p>
            <a:pPr algn="ctr"/>
            <a:r>
              <a:rPr lang="en-US" altLang="en-US" dirty="0"/>
              <a:t>Principle #1: People Face Tradeoffs.</a:t>
            </a:r>
          </a:p>
        </p:txBody>
      </p:sp>
      <p:sp>
        <p:nvSpPr>
          <p:cNvPr id="177158" name="Rectangle 6"/>
          <p:cNvSpPr>
            <a:spLocks noGrp="1" noChangeArrowheads="1"/>
          </p:cNvSpPr>
          <p:nvPr>
            <p:ph type="body" idx="1"/>
          </p:nvPr>
        </p:nvSpPr>
        <p:spPr>
          <a:xfrm>
            <a:off x="6324600" y="2039836"/>
            <a:ext cx="3233284" cy="2684565"/>
          </a:xfrm>
        </p:spPr>
        <p:txBody>
          <a:bodyPr>
            <a:normAutofit/>
          </a:bodyPr>
          <a:lstStyle/>
          <a:p>
            <a:pPr marL="0" indent="0">
              <a:buNone/>
            </a:pPr>
            <a:r>
              <a:rPr lang="en-US" altLang="en-US" dirty="0"/>
              <a:t>To get one thing, we usually have to give up another thing.</a:t>
            </a:r>
          </a:p>
          <a:p>
            <a:pPr lvl="1"/>
            <a:r>
              <a:rPr lang="en-US" altLang="en-US" dirty="0"/>
              <a:t>Food v. clothing</a:t>
            </a:r>
          </a:p>
          <a:p>
            <a:pPr lvl="1"/>
            <a:r>
              <a:rPr lang="en-US" altLang="en-US" dirty="0"/>
              <a:t>Leisure time v. work</a:t>
            </a:r>
          </a:p>
          <a:p>
            <a:pPr lvl="1"/>
            <a:r>
              <a:rPr lang="en-US" altLang="en-US" dirty="0"/>
              <a:t>Efficiency v. equity</a:t>
            </a:r>
          </a:p>
        </p:txBody>
      </p:sp>
      <p:pic>
        <p:nvPicPr>
          <p:cNvPr id="1028" name="Picture 4" descr="Image result for there is no such thing as a free lunch">
            <a:extLst>
              <a:ext uri="{FF2B5EF4-FFF2-40B4-BE49-F238E27FC236}">
                <a16:creationId xmlns:a16="http://schemas.microsoft.com/office/drawing/2014/main" id="{D6ECA52A-FEAB-4D08-AD9D-CFE7C7608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300288"/>
            <a:ext cx="3009900" cy="2257425"/>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694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71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71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7158">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7156"/>
                                        </p:tgtEl>
                                        <p:attrNameLst>
                                          <p:attrName>style.visibility</p:attrName>
                                        </p:attrNameLst>
                                      </p:cBhvr>
                                      <p:to>
                                        <p:strVal val="visible"/>
                                      </p:to>
                                    </p:set>
                                    <p:animEffect transition="in" filter="dissolve">
                                      <p:cBhvr>
                                        <p:cTn id="17" dur="500"/>
                                        <p:tgtEl>
                                          <p:spTgt spid="17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p:bldP spid="17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B48D-BC3C-4809-BB19-569E8AEF4248}"/>
              </a:ext>
            </a:extLst>
          </p:cNvPr>
          <p:cNvSpPr>
            <a:spLocks noGrp="1"/>
          </p:cNvSpPr>
          <p:nvPr>
            <p:ph type="title"/>
          </p:nvPr>
        </p:nvSpPr>
        <p:spPr>
          <a:xfrm>
            <a:off x="2967491" y="609601"/>
            <a:ext cx="6571343" cy="1049235"/>
          </a:xfrm>
        </p:spPr>
        <p:txBody>
          <a:bodyPr>
            <a:normAutofit/>
          </a:bodyPr>
          <a:lstStyle/>
          <a:p>
            <a:pPr algn="ctr"/>
            <a:r>
              <a:rPr lang="en-US" dirty="0"/>
              <a:t>Opportunity Cost </a:t>
            </a:r>
          </a:p>
        </p:txBody>
      </p:sp>
      <p:sp>
        <p:nvSpPr>
          <p:cNvPr id="3" name="Content Placeholder 2">
            <a:extLst>
              <a:ext uri="{FF2B5EF4-FFF2-40B4-BE49-F238E27FC236}">
                <a16:creationId xmlns:a16="http://schemas.microsoft.com/office/drawing/2014/main" id="{D7DDF4A0-153B-4FAF-8F3B-175EF859A7E0}"/>
              </a:ext>
            </a:extLst>
          </p:cNvPr>
          <p:cNvSpPr>
            <a:spLocks noGrp="1"/>
          </p:cNvSpPr>
          <p:nvPr>
            <p:ph idx="1"/>
          </p:nvPr>
        </p:nvSpPr>
        <p:spPr/>
        <p:txBody>
          <a:bodyPr/>
          <a:lstStyle/>
          <a:p>
            <a:pPr>
              <a:lnSpc>
                <a:spcPct val="110000"/>
              </a:lnSpc>
            </a:pPr>
            <a:r>
              <a:rPr lang="en-US" sz="1700" dirty="0"/>
              <a:t>Decisions require comparing costs and benefits of alternatives. </a:t>
            </a:r>
          </a:p>
          <a:p>
            <a:pPr lvl="1">
              <a:lnSpc>
                <a:spcPct val="110000"/>
              </a:lnSpc>
            </a:pPr>
            <a:r>
              <a:rPr lang="en-US" sz="1300" dirty="0"/>
              <a:t>Whether to go to college or to work? </a:t>
            </a:r>
          </a:p>
          <a:p>
            <a:pPr lvl="1">
              <a:lnSpc>
                <a:spcPct val="110000"/>
              </a:lnSpc>
            </a:pPr>
            <a:r>
              <a:rPr lang="en-US" sz="1300" dirty="0"/>
              <a:t>Whether to study or go out on a date? </a:t>
            </a:r>
          </a:p>
          <a:p>
            <a:pPr lvl="1">
              <a:lnSpc>
                <a:spcPct val="110000"/>
              </a:lnSpc>
            </a:pPr>
            <a:r>
              <a:rPr lang="en-US" sz="1300" dirty="0"/>
              <a:t>Whether to go to class or sleep in?</a:t>
            </a:r>
            <a:endParaRPr lang="en-US" sz="1700" dirty="0"/>
          </a:p>
          <a:p>
            <a:pPr>
              <a:lnSpc>
                <a:spcPct val="110000"/>
              </a:lnSpc>
            </a:pPr>
            <a:r>
              <a:rPr lang="en-US" sz="1700" b="1" dirty="0"/>
              <a:t>Opportunity cost </a:t>
            </a:r>
          </a:p>
          <a:p>
            <a:pPr lvl="1">
              <a:lnSpc>
                <a:spcPct val="110000"/>
              </a:lnSpc>
            </a:pPr>
            <a:r>
              <a:rPr lang="en-US" sz="1700" dirty="0"/>
              <a:t>The cost of the next best </a:t>
            </a:r>
            <a:r>
              <a:rPr lang="en-US" sz="1700" u="sng" dirty="0"/>
              <a:t>alternative</a:t>
            </a:r>
            <a:r>
              <a:rPr lang="en-US" sz="1700" dirty="0"/>
              <a:t> use of money, time, or resources when one choice is made rather than another</a:t>
            </a:r>
          </a:p>
          <a:p>
            <a:endParaRPr lang="en-US" dirty="0"/>
          </a:p>
        </p:txBody>
      </p:sp>
    </p:spTree>
    <p:extLst>
      <p:ext uri="{BB962C8B-B14F-4D97-AF65-F5344CB8AC3E}">
        <p14:creationId xmlns:p14="http://schemas.microsoft.com/office/powerpoint/2010/main" val="26919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651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solidFill>
                  <a:prstClr val="white"/>
                </a:solidFill>
                <a:latin typeface="Gill Sans MT" panose="020B0502020104020203"/>
              </a:rPr>
              <a:t>iRespond Question</a:t>
            </a:r>
          </a:p>
        </p:txBody>
      </p:sp>
      <p:sp>
        <p:nvSpPr>
          <p:cNvPr id="4" name="QuestTypeShape" hidden="1"/>
          <p:cNvSpPr/>
          <p:nvPr/>
        </p:nvSpPr>
        <p:spPr>
          <a:xfrm>
            <a:off x="1651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solidFill>
                  <a:prstClr val="white"/>
                </a:solidFill>
                <a:latin typeface="Gill Sans MT" panose="020B0502020104020203"/>
              </a:rPr>
              <a:t>Multiple Choice</a:t>
            </a:r>
          </a:p>
        </p:txBody>
      </p:sp>
      <p:sp>
        <p:nvSpPr>
          <p:cNvPr id="5" name="QuestionShape"/>
          <p:cNvSpPr/>
          <p:nvPr/>
        </p:nvSpPr>
        <p:spPr>
          <a:xfrm>
            <a:off x="1158875" y="165100"/>
            <a:ext cx="8890000" cy="2857500"/>
          </a:xfrm>
          <a:prstGeom prst="rect">
            <a:avLst/>
          </a:prstGeom>
          <a:solidFill>
            <a:scrgbClr r="0" g="0" b="0">
              <a:alpha val="0"/>
            </a:scrgbClr>
          </a:solidFill>
          <a:ln w="9525">
            <a:noFill/>
            <a:miter lim="800000"/>
            <a:headEnd/>
            <a:tailEnd/>
          </a:ln>
          <a:effectLst/>
        </p:spPr>
        <p:txBody>
          <a:bodyPr anchor="ctr" anchorCtr="1"/>
          <a:lstStyle/>
          <a:p>
            <a:pPr algn="ctr" eaLnBrk="0" fontAlgn="base" hangingPunct="0">
              <a:spcBef>
                <a:spcPct val="0"/>
              </a:spcBef>
              <a:spcAft>
                <a:spcPct val="0"/>
              </a:spcAft>
              <a:defRPr/>
            </a:pPr>
            <a:r>
              <a:rPr lang="en-US" sz="4400" dirty="0">
                <a:solidFill>
                  <a:srgbClr val="454545"/>
                </a:solidFill>
                <a:effectLst>
                  <a:outerShdw blurRad="38100" dist="38100" dir="2700000" algn="tl">
                    <a:srgbClr val="FFFFFF"/>
                  </a:outerShdw>
                </a:effectLst>
                <a:latin typeface="Gill Sans MT" panose="020B0502020104020203"/>
              </a:rPr>
              <a:t>Phil has $100.  He can buy either a pair of shoes or a new cell phone.  Phil chooses the cell phone.  What is his opportunity cost?</a:t>
            </a:r>
          </a:p>
        </p:txBody>
      </p:sp>
      <p:sp>
        <p:nvSpPr>
          <p:cNvPr id="6" name="AShape"/>
          <p:cNvSpPr/>
          <p:nvPr/>
        </p:nvSpPr>
        <p:spPr>
          <a:xfrm>
            <a:off x="1651000" y="31115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A.) The $100 he spent</a:t>
            </a:r>
          </a:p>
        </p:txBody>
      </p:sp>
      <p:sp>
        <p:nvSpPr>
          <p:cNvPr id="7" name="BShape"/>
          <p:cNvSpPr/>
          <p:nvPr/>
        </p:nvSpPr>
        <p:spPr>
          <a:xfrm>
            <a:off x="1651000" y="38354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dirty="0">
                <a:solidFill>
                  <a:prstClr val="black"/>
                </a:solidFill>
                <a:effectLst>
                  <a:outerShdw blurRad="38100" dist="38100" dir="2700000" algn="tl">
                    <a:srgbClr val="010199"/>
                  </a:outerShdw>
                </a:effectLst>
                <a:latin typeface="Arial" charset="0"/>
              </a:rPr>
              <a:t>B.) The cell phone</a:t>
            </a:r>
          </a:p>
        </p:txBody>
      </p:sp>
      <p:sp>
        <p:nvSpPr>
          <p:cNvPr id="8" name="CShape" descr="!"/>
          <p:cNvSpPr/>
          <p:nvPr/>
        </p:nvSpPr>
        <p:spPr>
          <a:xfrm>
            <a:off x="1651000" y="45593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C.) The shoes</a:t>
            </a:r>
          </a:p>
        </p:txBody>
      </p:sp>
      <p:sp>
        <p:nvSpPr>
          <p:cNvPr id="9" name="DShape" hidden="1"/>
          <p:cNvSpPr/>
          <p:nvPr/>
        </p:nvSpPr>
        <p:spPr>
          <a:xfrm>
            <a:off x="1651000" y="52832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D.) </a:t>
            </a:r>
          </a:p>
        </p:txBody>
      </p:sp>
      <p:sp>
        <p:nvSpPr>
          <p:cNvPr id="10" name="EShape" hidden="1"/>
          <p:cNvSpPr/>
          <p:nvPr/>
        </p:nvSpPr>
        <p:spPr>
          <a:xfrm>
            <a:off x="1651000" y="60071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E.) </a:t>
            </a:r>
          </a:p>
        </p:txBody>
      </p:sp>
      <p:sp>
        <p:nvSpPr>
          <p:cNvPr id="11" name="StandShape" hidden="1"/>
          <p:cNvSpPr/>
          <p:nvPr/>
        </p:nvSpPr>
        <p:spPr>
          <a:xfrm>
            <a:off x="1968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Gill Sans MT" panose="020B0502020104020203"/>
            </a:endParaRPr>
          </a:p>
        </p:txBody>
      </p:sp>
      <p:sp>
        <p:nvSpPr>
          <p:cNvPr id="12" name="RemedShape" hidden="1"/>
          <p:cNvSpPr/>
          <p:nvPr/>
        </p:nvSpPr>
        <p:spPr>
          <a:xfrm>
            <a:off x="1651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Gill Sans MT" panose="020B0502020104020203"/>
            </a:endParaRPr>
          </a:p>
        </p:txBody>
      </p:sp>
      <p:sp>
        <p:nvSpPr>
          <p:cNvPr id="13" name="ScoreShape" hidden="1"/>
          <p:cNvSpPr/>
          <p:nvPr/>
        </p:nvSpPr>
        <p:spPr>
          <a:xfrm>
            <a:off x="1651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solidFill>
                  <a:prstClr val="white"/>
                </a:solidFill>
                <a:latin typeface="Gill Sans MT" panose="020B0502020104020203"/>
              </a:rPr>
              <a:t>F</a:t>
            </a:r>
          </a:p>
        </p:txBody>
      </p:sp>
      <p:sp>
        <p:nvSpPr>
          <p:cNvPr id="14" name="CapShape" hidden="1"/>
          <p:cNvSpPr/>
          <p:nvPr/>
        </p:nvSpPr>
        <p:spPr>
          <a:xfrm>
            <a:off x="1651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Gill Sans MT" panose="020B0502020104020203"/>
            </a:endParaRPr>
          </a:p>
        </p:txBody>
      </p:sp>
    </p:spTree>
    <p:extLst>
      <p:ext uri="{BB962C8B-B14F-4D97-AF65-F5344CB8AC3E}">
        <p14:creationId xmlns:p14="http://schemas.microsoft.com/office/powerpoint/2010/main" val="359160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9B56E6-34E5-4391-B2A3-4DC6DD91C6F8}"/>
              </a:ext>
            </a:extLst>
          </p:cNvPr>
          <p:cNvSpPr/>
          <p:nvPr/>
        </p:nvSpPr>
        <p:spPr>
          <a:xfrm>
            <a:off x="700088" y="2551837"/>
            <a:ext cx="10791825" cy="1569660"/>
          </a:xfrm>
          <a:prstGeom prst="rect">
            <a:avLst/>
          </a:prstGeom>
        </p:spPr>
        <p:txBody>
          <a:bodyPr wrap="square">
            <a:spAutoFit/>
          </a:bodyPr>
          <a:lstStyle/>
          <a:p>
            <a:r>
              <a:rPr lang="en-US" sz="2400" dirty="0"/>
              <a:t>You have plans to hang out with your best friend after school who you’ve been blowing off for several days. A person that you have been interested in dating comes up to you and asks you if you want to come over after school and hang out. What are the opportunity costs in either situation? What are the benefits?</a:t>
            </a:r>
          </a:p>
        </p:txBody>
      </p:sp>
      <p:sp>
        <p:nvSpPr>
          <p:cNvPr id="4" name="TextBox 3">
            <a:extLst>
              <a:ext uri="{FF2B5EF4-FFF2-40B4-BE49-F238E27FC236}">
                <a16:creationId xmlns:a16="http://schemas.microsoft.com/office/drawing/2014/main" id="{FD42D0B2-7556-4956-BA16-061DB52F606C}"/>
              </a:ext>
            </a:extLst>
          </p:cNvPr>
          <p:cNvSpPr txBox="1"/>
          <p:nvPr/>
        </p:nvSpPr>
        <p:spPr>
          <a:xfrm>
            <a:off x="2990850" y="742950"/>
            <a:ext cx="6210300" cy="369332"/>
          </a:xfrm>
          <a:prstGeom prst="rect">
            <a:avLst/>
          </a:prstGeom>
          <a:noFill/>
        </p:spPr>
        <p:txBody>
          <a:bodyPr wrap="square" rtlCol="0">
            <a:spAutoFit/>
          </a:bodyPr>
          <a:lstStyle/>
          <a:p>
            <a:pPr algn="ctr"/>
            <a:r>
              <a:rPr lang="en-US" dirty="0"/>
              <a:t>Example #2 </a:t>
            </a:r>
          </a:p>
        </p:txBody>
      </p:sp>
    </p:spTree>
    <p:extLst>
      <p:ext uri="{BB962C8B-B14F-4D97-AF65-F5344CB8AC3E}">
        <p14:creationId xmlns:p14="http://schemas.microsoft.com/office/powerpoint/2010/main" val="254393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152401"/>
            <a:ext cx="8229600" cy="1139825"/>
          </a:xfrm>
        </p:spPr>
        <p:txBody>
          <a:bodyPr/>
          <a:lstStyle/>
          <a:p>
            <a:pPr eaLnBrk="1" hangingPunct="1">
              <a:defRPr/>
            </a:pPr>
            <a:r>
              <a:rPr lang="en-US" sz="6000">
                <a:latin typeface="Impact" pitchFamily="34" charset="0"/>
              </a:rPr>
              <a:t>Why Are You Here?</a:t>
            </a:r>
          </a:p>
        </p:txBody>
      </p:sp>
      <p:sp>
        <p:nvSpPr>
          <p:cNvPr id="24579" name="Rectangle 3"/>
          <p:cNvSpPr>
            <a:spLocks noGrp="1" noChangeArrowheads="1"/>
          </p:cNvSpPr>
          <p:nvPr>
            <p:ph type="body" sz="half" idx="1"/>
          </p:nvPr>
        </p:nvSpPr>
        <p:spPr>
          <a:xfrm>
            <a:off x="1752600" y="1447801"/>
            <a:ext cx="5181600" cy="4530725"/>
          </a:xfrm>
        </p:spPr>
        <p:txBody>
          <a:bodyPr>
            <a:normAutofit fontScale="92500"/>
          </a:bodyPr>
          <a:lstStyle/>
          <a:p>
            <a:pPr eaLnBrk="1" hangingPunct="1">
              <a:lnSpc>
                <a:spcPct val="80000"/>
              </a:lnSpc>
              <a:defRPr/>
            </a:pPr>
            <a:r>
              <a:rPr lang="en-US" sz="2200" b="1" dirty="0">
                <a:latin typeface="Georgia" pitchFamily="18" charset="0"/>
              </a:rPr>
              <a:t>You could be working </a:t>
            </a:r>
            <a:r>
              <a:rPr lang="en-US" sz="2200" b="1" dirty="0">
                <a:effectLst>
                  <a:outerShdw blurRad="38100" dist="38100" dir="2700000" algn="tl">
                    <a:srgbClr val="FFFFFF"/>
                  </a:outerShdw>
                </a:effectLst>
                <a:latin typeface="Georgia" pitchFamily="18" charset="0"/>
              </a:rPr>
              <a:t>RIGHT NOW!!!</a:t>
            </a:r>
          </a:p>
          <a:p>
            <a:pPr eaLnBrk="1" hangingPunct="1">
              <a:lnSpc>
                <a:spcPct val="80000"/>
              </a:lnSpc>
              <a:defRPr/>
            </a:pPr>
            <a:r>
              <a:rPr lang="en-US" sz="2200" b="1" dirty="0">
                <a:latin typeface="Georgia" pitchFamily="18" charset="0"/>
              </a:rPr>
              <a:t>But right now, you are making </a:t>
            </a:r>
            <a:r>
              <a:rPr lang="en-US" sz="2200" b="1" dirty="0">
                <a:effectLst>
                  <a:outerShdw blurRad="38100" dist="38100" dir="2700000" algn="tl">
                    <a:srgbClr val="FFFFFF"/>
                  </a:outerShdw>
                </a:effectLst>
                <a:latin typeface="Georgia" pitchFamily="18" charset="0"/>
              </a:rPr>
              <a:t>NO MONEY AT ALL!!!</a:t>
            </a:r>
          </a:p>
          <a:p>
            <a:pPr eaLnBrk="1" hangingPunct="1">
              <a:lnSpc>
                <a:spcPct val="80000"/>
              </a:lnSpc>
              <a:defRPr/>
            </a:pPr>
            <a:r>
              <a:rPr lang="en-US" sz="2200" b="1" dirty="0">
                <a:latin typeface="Georgia" pitchFamily="18" charset="0"/>
              </a:rPr>
              <a:t>Minimum wage is now $7.25…but you might even get a job—</a:t>
            </a:r>
            <a:r>
              <a:rPr lang="en-US" sz="2200" b="1" dirty="0">
                <a:effectLst>
                  <a:outerShdw blurRad="38100" dist="38100" dir="2700000" algn="tl">
                    <a:srgbClr val="FFFFFF"/>
                  </a:outerShdw>
                </a:effectLst>
                <a:latin typeface="Georgia" pitchFamily="18" charset="0"/>
              </a:rPr>
              <a:t>RIGHT</a:t>
            </a:r>
            <a:r>
              <a:rPr lang="en-US" sz="2200" b="1" dirty="0">
                <a:latin typeface="Georgia" pitchFamily="18" charset="0"/>
              </a:rPr>
              <a:t> </a:t>
            </a:r>
            <a:r>
              <a:rPr lang="en-US" sz="2200" b="1" dirty="0">
                <a:effectLst>
                  <a:outerShdw blurRad="38100" dist="38100" dir="2700000" algn="tl">
                    <a:srgbClr val="FFFFFF"/>
                  </a:outerShdw>
                </a:effectLst>
                <a:latin typeface="Georgia" pitchFamily="18" charset="0"/>
              </a:rPr>
              <a:t>NOW</a:t>
            </a:r>
            <a:r>
              <a:rPr lang="en-US" sz="2200" b="1" dirty="0">
                <a:latin typeface="Georgia" pitchFamily="18" charset="0"/>
              </a:rPr>
              <a:t>—for more than that!!!</a:t>
            </a:r>
          </a:p>
          <a:p>
            <a:pPr eaLnBrk="1" hangingPunct="1">
              <a:lnSpc>
                <a:spcPct val="80000"/>
              </a:lnSpc>
              <a:defRPr/>
            </a:pPr>
            <a:r>
              <a:rPr lang="en-US" sz="2200" b="1" dirty="0">
                <a:latin typeface="Georgia" pitchFamily="18" charset="0"/>
              </a:rPr>
              <a:t>Let’s say, </a:t>
            </a:r>
            <a:r>
              <a:rPr lang="en-US" sz="2200" b="1" dirty="0">
                <a:effectLst>
                  <a:outerShdw blurRad="38100" dist="38100" dir="2700000" algn="tl">
                    <a:srgbClr val="FFFFFF"/>
                  </a:outerShdw>
                </a:effectLst>
                <a:latin typeface="Georgia" pitchFamily="18" charset="0"/>
              </a:rPr>
              <a:t>$10</a:t>
            </a:r>
            <a:r>
              <a:rPr lang="en-US" sz="2200" b="1" dirty="0">
                <a:latin typeface="Georgia" pitchFamily="18" charset="0"/>
              </a:rPr>
              <a:t> an hour…</a:t>
            </a:r>
          </a:p>
          <a:p>
            <a:pPr eaLnBrk="1" hangingPunct="1">
              <a:lnSpc>
                <a:spcPct val="80000"/>
              </a:lnSpc>
              <a:defRPr/>
            </a:pPr>
            <a:r>
              <a:rPr lang="en-US" sz="2200" b="1" dirty="0">
                <a:latin typeface="Georgia" pitchFamily="18" charset="0"/>
              </a:rPr>
              <a:t>$10 an hour, 8 hours per day, $80 bucks a day, </a:t>
            </a:r>
            <a:r>
              <a:rPr lang="en-US" sz="2200" b="1" dirty="0">
                <a:effectLst>
                  <a:outerShdw blurRad="38100" dist="38100" dir="2700000" algn="tl">
                    <a:srgbClr val="FFFFFF"/>
                  </a:outerShdw>
                </a:effectLst>
                <a:latin typeface="Georgia" pitchFamily="18" charset="0"/>
              </a:rPr>
              <a:t>$400 bucks a week…</a:t>
            </a:r>
          </a:p>
          <a:p>
            <a:pPr eaLnBrk="1" hangingPunct="1">
              <a:lnSpc>
                <a:spcPct val="80000"/>
              </a:lnSpc>
              <a:defRPr/>
            </a:pPr>
            <a:r>
              <a:rPr lang="en-US" sz="2200" b="1" dirty="0">
                <a:latin typeface="Georgia" pitchFamily="18" charset="0"/>
              </a:rPr>
              <a:t>This semester lasts for </a:t>
            </a:r>
            <a:r>
              <a:rPr lang="en-US" sz="2200" b="1" dirty="0">
                <a:effectLst>
                  <a:outerShdw blurRad="38100" dist="38100" dir="2700000" algn="tl">
                    <a:srgbClr val="FFFFFF"/>
                  </a:outerShdw>
                </a:effectLst>
                <a:latin typeface="Georgia" pitchFamily="18" charset="0"/>
              </a:rPr>
              <a:t>18 weeks…</a:t>
            </a:r>
          </a:p>
          <a:p>
            <a:pPr eaLnBrk="1" hangingPunct="1">
              <a:lnSpc>
                <a:spcPct val="80000"/>
              </a:lnSpc>
              <a:defRPr/>
            </a:pPr>
            <a:r>
              <a:rPr lang="en-US" sz="2200" b="1" dirty="0">
                <a:latin typeface="Georgia" pitchFamily="18" charset="0"/>
              </a:rPr>
              <a:t>What is your opportunity cost for </a:t>
            </a:r>
            <a:r>
              <a:rPr lang="en-US" sz="2200" b="1" dirty="0">
                <a:effectLst>
                  <a:outerShdw blurRad="38100" dist="38100" dir="2700000" algn="tl">
                    <a:srgbClr val="FFFFFF"/>
                  </a:outerShdw>
                </a:effectLst>
                <a:latin typeface="Georgia" pitchFamily="18" charset="0"/>
              </a:rPr>
              <a:t>choosing to stay in school?</a:t>
            </a:r>
          </a:p>
          <a:p>
            <a:pPr eaLnBrk="1" hangingPunct="1">
              <a:lnSpc>
                <a:spcPct val="80000"/>
              </a:lnSpc>
              <a:defRPr/>
            </a:pPr>
            <a:endParaRPr lang="en-US" sz="2200" b="1" dirty="0">
              <a:latin typeface="Georgia" pitchFamily="18" charset="0"/>
            </a:endParaRPr>
          </a:p>
        </p:txBody>
      </p:sp>
      <p:pic>
        <p:nvPicPr>
          <p:cNvPr id="44036" name="Picture 6" descr="huge_pile_of_cash2"/>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934200" y="1905001"/>
            <a:ext cx="3581400" cy="3586163"/>
          </a:xfrm>
        </p:spPr>
      </p:pic>
    </p:spTree>
    <p:extLst>
      <p:ext uri="{BB962C8B-B14F-4D97-AF65-F5344CB8AC3E}">
        <p14:creationId xmlns:p14="http://schemas.microsoft.com/office/powerpoint/2010/main" val="2262559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 calcmode="lin" valueType="num">
                                      <p:cBhvr additive="base">
                                        <p:cTn id="4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1981200" y="2057400"/>
            <a:ext cx="8229600" cy="1143000"/>
          </a:xfrm>
        </p:spPr>
        <p:txBody>
          <a:bodyPr>
            <a:normAutofit fontScale="90000"/>
          </a:bodyPr>
          <a:lstStyle/>
          <a:p>
            <a:pPr eaLnBrk="1" hangingPunct="1">
              <a:defRPr/>
            </a:pPr>
            <a:r>
              <a:rPr lang="en-US" sz="20000" i="1" dirty="0"/>
              <a:t>$7,200</a:t>
            </a:r>
          </a:p>
        </p:txBody>
      </p:sp>
    </p:spTree>
    <p:extLst>
      <p:ext uri="{BB962C8B-B14F-4D97-AF65-F5344CB8AC3E}">
        <p14:creationId xmlns:p14="http://schemas.microsoft.com/office/powerpoint/2010/main" val="109741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2" name="Rectangle 4"/>
          <p:cNvSpPr>
            <a:spLocks noGrp="1" noChangeArrowheads="1"/>
          </p:cNvSpPr>
          <p:nvPr>
            <p:ph type="title"/>
          </p:nvPr>
        </p:nvSpPr>
        <p:spPr>
          <a:xfrm>
            <a:off x="7086600" y="1524000"/>
            <a:ext cx="2743200" cy="1143000"/>
          </a:xfrm>
        </p:spPr>
        <p:txBody>
          <a:bodyPr>
            <a:normAutofit fontScale="90000"/>
          </a:bodyPr>
          <a:lstStyle/>
          <a:p>
            <a:pPr>
              <a:defRPr/>
            </a:pPr>
            <a:r>
              <a:rPr lang="en-US" sz="7500" dirty="0">
                <a:latin typeface="Impact" pitchFamily="34" charset="0"/>
              </a:rPr>
              <a:t>But </a:t>
            </a:r>
            <a:br>
              <a:rPr lang="en-US" sz="7500" dirty="0">
                <a:latin typeface="Impact" pitchFamily="34" charset="0"/>
              </a:rPr>
            </a:br>
            <a:r>
              <a:rPr lang="en-US" sz="7500" dirty="0">
                <a:latin typeface="Impact" pitchFamily="34" charset="0"/>
              </a:rPr>
              <a:t>Wait!</a:t>
            </a:r>
          </a:p>
        </p:txBody>
      </p:sp>
      <p:pic>
        <p:nvPicPr>
          <p:cNvPr id="46083" name="Picture 8" descr="800px-College_graduate_student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32238" y="38100"/>
            <a:ext cx="3962400" cy="2971800"/>
          </a:xfrm>
          <a:ln>
            <a:solidFill>
              <a:schemeClr val="tx1"/>
            </a:solidFill>
            <a:miter lim="800000"/>
            <a:headEnd/>
            <a:tailEnd/>
          </a:ln>
        </p:spPr>
      </p:pic>
      <p:sp>
        <p:nvSpPr>
          <p:cNvPr id="258053" name="Rectangle 5"/>
          <p:cNvSpPr>
            <a:spLocks noGrp="1" noChangeArrowheads="1"/>
          </p:cNvSpPr>
          <p:nvPr>
            <p:ph type="body" sz="half" idx="2"/>
          </p:nvPr>
        </p:nvSpPr>
        <p:spPr>
          <a:xfrm>
            <a:off x="1524000" y="3429000"/>
            <a:ext cx="9144000" cy="2743200"/>
          </a:xfrm>
        </p:spPr>
        <p:txBody>
          <a:bodyPr>
            <a:normAutofit fontScale="92500" lnSpcReduction="10000"/>
          </a:bodyPr>
          <a:lstStyle/>
          <a:p>
            <a:pPr marL="548640" indent="-411480">
              <a:lnSpc>
                <a:spcPct val="80000"/>
              </a:lnSpc>
              <a:buClr>
                <a:schemeClr val="tx1">
                  <a:shade val="95000"/>
                </a:schemeClr>
              </a:buClr>
              <a:buFont typeface="Wingdings 2"/>
              <a:buChar char=""/>
              <a:defRPr/>
            </a:pPr>
            <a:r>
              <a:rPr lang="en-US" sz="2300" b="1" dirty="0">
                <a:latin typeface="Georgia" pitchFamily="18" charset="0"/>
              </a:rPr>
              <a:t>High school dropouts earn, on average, $910,000 in their lifetime…</a:t>
            </a:r>
          </a:p>
          <a:p>
            <a:pPr marL="548640" indent="-411480">
              <a:lnSpc>
                <a:spcPct val="80000"/>
              </a:lnSpc>
              <a:buClr>
                <a:schemeClr val="tx1">
                  <a:shade val="95000"/>
                </a:schemeClr>
              </a:buClr>
              <a:buFont typeface="Wingdings 2"/>
              <a:buChar char=""/>
              <a:defRPr/>
            </a:pPr>
            <a:r>
              <a:rPr lang="en-US" sz="2300" b="1" dirty="0">
                <a:latin typeface="Georgia" pitchFamily="18" charset="0"/>
              </a:rPr>
              <a:t>Graduates earn $1.2 million…</a:t>
            </a:r>
          </a:p>
          <a:p>
            <a:pPr marL="548640" indent="-411480">
              <a:lnSpc>
                <a:spcPct val="80000"/>
              </a:lnSpc>
              <a:buClr>
                <a:schemeClr val="tx1">
                  <a:shade val="95000"/>
                </a:schemeClr>
              </a:buClr>
              <a:buFont typeface="Wingdings 2"/>
              <a:buChar char=""/>
              <a:defRPr/>
            </a:pPr>
            <a:r>
              <a:rPr lang="en-US" sz="2300" b="1" dirty="0">
                <a:latin typeface="Georgia" pitchFamily="18" charset="0"/>
              </a:rPr>
              <a:t>So, the opportunity cost of dropping out is $290,000.</a:t>
            </a:r>
          </a:p>
          <a:p>
            <a:pPr marL="548640" indent="-411480">
              <a:lnSpc>
                <a:spcPct val="80000"/>
              </a:lnSpc>
              <a:buClr>
                <a:schemeClr val="tx1">
                  <a:shade val="95000"/>
                </a:schemeClr>
              </a:buClr>
              <a:buFont typeface="Wingdings 2"/>
              <a:buChar char=""/>
              <a:defRPr/>
            </a:pPr>
            <a:r>
              <a:rPr lang="en-US" sz="2300" b="1" dirty="0">
                <a:latin typeface="Georgia" pitchFamily="18" charset="0"/>
              </a:rPr>
              <a:t>And those with four-year degrees earn $2.1 million…</a:t>
            </a:r>
          </a:p>
          <a:p>
            <a:pPr marL="548640" indent="-411480">
              <a:lnSpc>
                <a:spcPct val="80000"/>
              </a:lnSpc>
              <a:buClr>
                <a:schemeClr val="tx1">
                  <a:shade val="95000"/>
                </a:schemeClr>
              </a:buClr>
              <a:buFont typeface="Wingdings 2"/>
              <a:buChar char=""/>
              <a:defRPr/>
            </a:pPr>
            <a:r>
              <a:rPr lang="en-US" sz="2300" b="1" dirty="0">
                <a:latin typeface="Georgia" pitchFamily="18" charset="0"/>
              </a:rPr>
              <a:t>So the opportunity cost of not going to college is $900,000.</a:t>
            </a:r>
          </a:p>
          <a:p>
            <a:pPr marL="548640" indent="-411480">
              <a:lnSpc>
                <a:spcPct val="80000"/>
              </a:lnSpc>
              <a:buClr>
                <a:schemeClr val="tx1">
                  <a:shade val="95000"/>
                </a:schemeClr>
              </a:buClr>
              <a:buFont typeface="Wingdings 2"/>
              <a:buChar char=""/>
              <a:defRPr/>
            </a:pPr>
            <a:r>
              <a:rPr lang="en-US" sz="2300" b="1" dirty="0">
                <a:latin typeface="Georgia" pitchFamily="18" charset="0"/>
              </a:rPr>
              <a:t>Those with master’s degrees earn $2.5 million…</a:t>
            </a:r>
          </a:p>
          <a:p>
            <a:pPr marL="548640" indent="-411480">
              <a:lnSpc>
                <a:spcPct val="80000"/>
              </a:lnSpc>
              <a:buClr>
                <a:schemeClr val="tx1">
                  <a:shade val="95000"/>
                </a:schemeClr>
              </a:buClr>
              <a:buFont typeface="Wingdings 2"/>
              <a:buChar char=""/>
              <a:defRPr/>
            </a:pPr>
            <a:r>
              <a:rPr lang="en-US" sz="2300" b="1" dirty="0">
                <a:latin typeface="Georgia" pitchFamily="18" charset="0"/>
              </a:rPr>
              <a:t>And those with professional degrees earn $4.4 million.</a:t>
            </a:r>
            <a:r>
              <a:rPr lang="en-US" sz="2200" dirty="0"/>
              <a:t>  </a:t>
            </a:r>
          </a:p>
        </p:txBody>
      </p:sp>
    </p:spTree>
    <p:extLst>
      <p:ext uri="{BB962C8B-B14F-4D97-AF65-F5344CB8AC3E}">
        <p14:creationId xmlns:p14="http://schemas.microsoft.com/office/powerpoint/2010/main" val="243923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8053">
                                            <p:txEl>
                                              <p:pRg st="0" end="0"/>
                                            </p:txEl>
                                          </p:spTgt>
                                        </p:tgtEl>
                                        <p:attrNameLst>
                                          <p:attrName>style.visibility</p:attrName>
                                        </p:attrNameLst>
                                      </p:cBhvr>
                                      <p:to>
                                        <p:strVal val="visible"/>
                                      </p:to>
                                    </p:set>
                                    <p:anim calcmode="lin" valueType="num">
                                      <p:cBhvr additive="base">
                                        <p:cTn id="7" dur="500" fill="hold"/>
                                        <p:tgtEl>
                                          <p:spTgt spid="258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8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8053">
                                            <p:txEl>
                                              <p:pRg st="1" end="1"/>
                                            </p:txEl>
                                          </p:spTgt>
                                        </p:tgtEl>
                                        <p:attrNameLst>
                                          <p:attrName>style.visibility</p:attrName>
                                        </p:attrNameLst>
                                      </p:cBhvr>
                                      <p:to>
                                        <p:strVal val="visible"/>
                                      </p:to>
                                    </p:set>
                                    <p:anim calcmode="lin" valueType="num">
                                      <p:cBhvr additive="base">
                                        <p:cTn id="13" dur="500" fill="hold"/>
                                        <p:tgtEl>
                                          <p:spTgt spid="2580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8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58053">
                                            <p:txEl>
                                              <p:pRg st="2" end="2"/>
                                            </p:txEl>
                                          </p:spTgt>
                                        </p:tgtEl>
                                        <p:attrNameLst>
                                          <p:attrName>style.visibility</p:attrName>
                                        </p:attrNameLst>
                                      </p:cBhvr>
                                      <p:to>
                                        <p:strVal val="visible"/>
                                      </p:to>
                                    </p:set>
                                    <p:anim calcmode="lin" valueType="num">
                                      <p:cBhvr additive="base">
                                        <p:cTn id="19" dur="500" fill="hold"/>
                                        <p:tgtEl>
                                          <p:spTgt spid="2580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80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58053">
                                            <p:txEl>
                                              <p:pRg st="3" end="3"/>
                                            </p:txEl>
                                          </p:spTgt>
                                        </p:tgtEl>
                                        <p:attrNameLst>
                                          <p:attrName>style.visibility</p:attrName>
                                        </p:attrNameLst>
                                      </p:cBhvr>
                                      <p:to>
                                        <p:strVal val="visible"/>
                                      </p:to>
                                    </p:set>
                                    <p:anim calcmode="lin" valueType="num">
                                      <p:cBhvr additive="base">
                                        <p:cTn id="25" dur="500" fill="hold"/>
                                        <p:tgtEl>
                                          <p:spTgt spid="2580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805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58053">
                                            <p:txEl>
                                              <p:pRg st="4" end="4"/>
                                            </p:txEl>
                                          </p:spTgt>
                                        </p:tgtEl>
                                        <p:attrNameLst>
                                          <p:attrName>style.visibility</p:attrName>
                                        </p:attrNameLst>
                                      </p:cBhvr>
                                      <p:to>
                                        <p:strVal val="visible"/>
                                      </p:to>
                                    </p:set>
                                    <p:anim calcmode="lin" valueType="num">
                                      <p:cBhvr additive="base">
                                        <p:cTn id="31" dur="500" fill="hold"/>
                                        <p:tgtEl>
                                          <p:spTgt spid="25805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80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58053">
                                            <p:txEl>
                                              <p:pRg st="5" end="5"/>
                                            </p:txEl>
                                          </p:spTgt>
                                        </p:tgtEl>
                                        <p:attrNameLst>
                                          <p:attrName>style.visibility</p:attrName>
                                        </p:attrNameLst>
                                      </p:cBhvr>
                                      <p:to>
                                        <p:strVal val="visible"/>
                                      </p:to>
                                    </p:set>
                                    <p:anim calcmode="lin" valueType="num">
                                      <p:cBhvr additive="base">
                                        <p:cTn id="37" dur="500" fill="hold"/>
                                        <p:tgtEl>
                                          <p:spTgt spid="25805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805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58053">
                                            <p:txEl>
                                              <p:pRg st="6" end="6"/>
                                            </p:txEl>
                                          </p:spTgt>
                                        </p:tgtEl>
                                        <p:attrNameLst>
                                          <p:attrName>style.visibility</p:attrName>
                                        </p:attrNameLst>
                                      </p:cBhvr>
                                      <p:to>
                                        <p:strVal val="visible"/>
                                      </p:to>
                                    </p:set>
                                    <p:anim calcmode="lin" valueType="num">
                                      <p:cBhvr additive="base">
                                        <p:cTn id="43" dur="500" fill="hold"/>
                                        <p:tgtEl>
                                          <p:spTgt spid="25805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805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414</Words>
  <Application>Microsoft Office PowerPoint</Application>
  <PresentationFormat>Widescreen</PresentationFormat>
  <Paragraphs>43</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Georgia</vt:lpstr>
      <vt:lpstr>Gill Sans MT</vt:lpstr>
      <vt:lpstr>Impact</vt:lpstr>
      <vt:lpstr>Wingdings 2</vt:lpstr>
      <vt:lpstr>Gallery</vt:lpstr>
      <vt:lpstr>Principle #1: People Face Tradeoffs.</vt:lpstr>
      <vt:lpstr>Opportunity Cost </vt:lpstr>
      <vt:lpstr>PowerPoint Presentation</vt:lpstr>
      <vt:lpstr>PowerPoint Presentation</vt:lpstr>
      <vt:lpstr>Why Are You Here?</vt:lpstr>
      <vt:lpstr>$7,200</vt:lpstr>
      <vt:lpstr>But  Wait!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8/3/18</dc:title>
  <dc:creator>Samer Kaddah</dc:creator>
  <cp:lastModifiedBy>Samer Kaddah</cp:lastModifiedBy>
  <cp:revision>6</cp:revision>
  <dcterms:created xsi:type="dcterms:W3CDTF">2018-08-06T11:48:50Z</dcterms:created>
  <dcterms:modified xsi:type="dcterms:W3CDTF">2019-01-09T13:57:33Z</dcterms:modified>
</cp:coreProperties>
</file>