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CD547-79EF-48CC-9B7C-7064A937AF2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A721-2DE7-45AB-B171-256BF26D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• Rubber • Glass • Car designer • Engineer • Workers at a factory • Supervisors and other bureaucracy positions • Wood grain paneling • Workers • Industrial robots • Electricity • Factory • Land for plant • Owner of company, CEO, or financial risktaker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BA721-2DE7-45AB-B171-256BF26D5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5092" y="329309"/>
            <a:ext cx="411505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2938" y="798973"/>
            <a:ext cx="1069340" cy="503578"/>
          </a:xfrm>
        </p:spPr>
        <p:txBody>
          <a:bodyPr/>
          <a:lstStyle/>
          <a:p>
            <a:fld id="{5CF37833-AA58-40F9-9A32-73AABC21F4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95093" y="3528542"/>
            <a:ext cx="74913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7F-13EA-4DBC-8F25-6E1A80EF7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0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0CC-3C88-463F-BC10-A5BD1D238F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224037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3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8D4CCA-7916-4DE5-ACC0-1A8517C02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71440C2-C02B-42C2-B24B-D7524C7AF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A7D8-EE99-444C-BF0B-0A930E3FA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060F-3C61-4124-BDE6-F40C48C65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5E90-FC8C-4409-B62A-03F14E822A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0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B5A6-02C3-4092-AF00-C3552E38B5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4655" y="3804985"/>
            <a:ext cx="748933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9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86C-CFCE-40AF-8D23-DADA491AB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8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423C-76AD-4162-AFA7-111A99C45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E26C-58C2-4DCD-8CD7-58AC36DF7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86BC-A132-4994-A853-1D6921A4D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9B88-F0CE-4F77-AED3-6EF2AE86ED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22331" y="3205491"/>
            <a:ext cx="32310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62002" y="482172"/>
            <a:ext cx="4681849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52" y="5469858"/>
            <a:ext cx="433656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6707" y="318642"/>
            <a:ext cx="43354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3339-83B0-4BDD-BF77-6DF244F5D6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21708" y="3143605"/>
            <a:ext cx="43226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12192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12192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655" y="804521"/>
            <a:ext cx="876179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5734"/>
            <a:ext cx="876179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23" y="330370"/>
            <a:ext cx="315772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655" y="329309"/>
            <a:ext cx="537867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300" y="798973"/>
            <a:ext cx="106099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87DD68-24B9-491D-95C4-8564AAFE3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E97D-9727-4E58-8F0E-832ECF19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1/8/19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D43B-E842-4911-AFDD-9AA9E8BB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</a:t>
            </a:r>
          </a:p>
          <a:p>
            <a:r>
              <a:rPr lang="en-US" dirty="0"/>
              <a:t>Scarcity Activity </a:t>
            </a:r>
          </a:p>
          <a:p>
            <a:r>
              <a:rPr lang="en-US" dirty="0"/>
              <a:t>Work on Vocab </a:t>
            </a:r>
          </a:p>
        </p:txBody>
      </p:sp>
    </p:spTree>
    <p:extLst>
      <p:ext uri="{BB962C8B-B14F-4D97-AF65-F5344CB8AC3E}">
        <p14:creationId xmlns:p14="http://schemas.microsoft.com/office/powerpoint/2010/main" val="347908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36C4-878D-4825-B1A2-D07A7AA8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Entrepreneurs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D0C4F-559D-4037-B763-D4EA4920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62150" y="1600201"/>
            <a:ext cx="4038600" cy="4525963"/>
          </a:xfrm>
        </p:spPr>
        <p:txBody>
          <a:bodyPr/>
          <a:lstStyle/>
          <a:p>
            <a:r>
              <a:rPr lang="en-US" dirty="0"/>
              <a:t>What risks are involved with being an entrepreneur? </a:t>
            </a:r>
          </a:p>
          <a:p>
            <a:endParaRPr lang="en-US" dirty="0"/>
          </a:p>
          <a:p>
            <a:r>
              <a:rPr lang="en-US" dirty="0"/>
              <a:t>Why risk it?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1DE07-8598-4C13-93AF-197B00BF6A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Profit motive </a:t>
            </a:r>
          </a:p>
          <a:p>
            <a:r>
              <a:rPr lang="en-US" dirty="0"/>
              <a:t>Improve society </a:t>
            </a:r>
          </a:p>
          <a:p>
            <a:r>
              <a:rPr lang="en-US" dirty="0"/>
              <a:t>Provide jobs </a:t>
            </a:r>
          </a:p>
          <a:p>
            <a:r>
              <a:rPr lang="en-US" dirty="0"/>
              <a:t>Innovation </a:t>
            </a:r>
          </a:p>
        </p:txBody>
      </p:sp>
      <p:pic>
        <p:nvPicPr>
          <p:cNvPr id="4098" name="Picture 2" descr="Image result for Elon musk">
            <a:extLst>
              <a:ext uri="{FF2B5EF4-FFF2-40B4-BE49-F238E27FC236}">
                <a16:creationId xmlns:a16="http://schemas.microsoft.com/office/drawing/2014/main" id="{AE12ED95-E6F9-4864-9311-D3DA44DB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733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walt disney">
            <a:extLst>
              <a:ext uri="{FF2B5EF4-FFF2-40B4-BE49-F238E27FC236}">
                <a16:creationId xmlns:a16="http://schemas.microsoft.com/office/drawing/2014/main" id="{18B5BB5A-6323-4DD6-866B-143203E41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AutoShape 6" descr="Image result for walt disney">
            <a:extLst>
              <a:ext uri="{FF2B5EF4-FFF2-40B4-BE49-F238E27FC236}">
                <a16:creationId xmlns:a16="http://schemas.microsoft.com/office/drawing/2014/main" id="{3B8DCA20-46DD-4023-A9E1-5E3F4DD96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104" name="Picture 8" descr="Image result for walt disney">
            <a:extLst>
              <a:ext uri="{FF2B5EF4-FFF2-40B4-BE49-F238E27FC236}">
                <a16:creationId xmlns:a16="http://schemas.microsoft.com/office/drawing/2014/main" id="{14CCC1B3-0F7C-41DB-BC62-8B46DA9B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37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D62A0-5BA3-49E8-8671-E9609CFB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271" y="1474969"/>
            <a:ext cx="226991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/>
              <a:t>Which photo represents a limited resource ?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7007" y="3526496"/>
            <a:ext cx="22677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F090F180-7F12-4DB8-9CE0-371FA3D54E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/>
          <a:stretch/>
        </p:blipFill>
        <p:spPr>
          <a:xfrm>
            <a:off x="4648448" y="984396"/>
            <a:ext cx="2769308" cy="4155027"/>
          </a:xfrm>
          <a:prstGeom prst="rect">
            <a:avLst/>
          </a:prstGeom>
        </p:spPr>
      </p:pic>
      <p:pic>
        <p:nvPicPr>
          <p:cNvPr id="10" name="Picture 9" descr="The roof of a building&#10;&#10;Description generated with high confidence">
            <a:extLst>
              <a:ext uri="{FF2B5EF4-FFF2-40B4-BE49-F238E27FC236}">
                <a16:creationId xmlns:a16="http://schemas.microsoft.com/office/drawing/2014/main" id="{089746ED-BF24-48F9-BEC1-78D1F9874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23281" b="-1"/>
          <a:stretch/>
        </p:blipFill>
        <p:spPr>
          <a:xfrm>
            <a:off x="7417756" y="984388"/>
            <a:ext cx="2769308" cy="4155035"/>
          </a:xfrm>
          <a:prstGeom prst="rect">
            <a:avLst/>
          </a:prstGeom>
        </p:spPr>
      </p:pic>
      <p:pic>
        <p:nvPicPr>
          <p:cNvPr id="65" name="Picture 64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7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51679F8-25C8-4D11-9B1C-A1F4D69B7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4D757F-4CF1-4D91-B270-63239C26C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9D51B4-E6DF-4D9B-8A51-D1CC760AF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8179" y="482172"/>
            <a:ext cx="3055900" cy="5149101"/>
            <a:chOff x="7463259" y="583365"/>
            <a:chExt cx="4074533" cy="51819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EA22B97-1765-4C1B-98EB-26C99A4511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ED5611F-FC86-4647-B3C4-2B623630CB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2050" name="Picture 2" descr="Image result for natural gas">
            <a:extLst>
              <a:ext uri="{FF2B5EF4-FFF2-40B4-BE49-F238E27FC236}">
                <a16:creationId xmlns:a16="http://schemas.microsoft.com/office/drawing/2014/main" id="{DDDE3D77-02E2-4BA3-9CE1-AF552FC3B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3940"/>
          <a:stretch/>
        </p:blipFill>
        <p:spPr bwMode="auto">
          <a:xfrm>
            <a:off x="2483645" y="1116344"/>
            <a:ext cx="2099327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BACCD73-BD60-4249-98D4-EB9F09C4E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3082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1342" y="804520"/>
            <a:ext cx="4162768" cy="1049235"/>
          </a:xfrm>
        </p:spPr>
        <p:txBody>
          <a:bodyPr>
            <a:normAutofit/>
          </a:bodyPr>
          <a:lstStyle/>
          <a:p>
            <a:r>
              <a:rPr lang="en-US"/>
              <a:t>Scarcity</a:t>
            </a:r>
          </a:p>
        </p:txBody>
      </p:sp>
      <p:pic>
        <p:nvPicPr>
          <p:cNvPr id="2052" name="Picture 4" descr="Image result for natural gas">
            <a:extLst>
              <a:ext uri="{FF2B5EF4-FFF2-40B4-BE49-F238E27FC236}">
                <a16:creationId xmlns:a16="http://schemas.microsoft.com/office/drawing/2014/main" id="{7759BA47-71B3-42DF-AAEA-05ED8DA6B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r="-6" b="6852"/>
          <a:stretch/>
        </p:blipFill>
        <p:spPr bwMode="auto">
          <a:xfrm>
            <a:off x="2483645" y="3502928"/>
            <a:ext cx="2099327" cy="1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21342" y="2015733"/>
            <a:ext cx="4162768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There are </a:t>
            </a:r>
            <a:r>
              <a:rPr lang="en-US" sz="1700" u="sng" dirty="0"/>
              <a:t>UNLIMITED</a:t>
            </a:r>
            <a:r>
              <a:rPr lang="en-US" sz="1700" dirty="0"/>
              <a:t> wants and needs, but </a:t>
            </a:r>
            <a:r>
              <a:rPr lang="en-US" sz="1700" u="sng" dirty="0"/>
              <a:t>LIMITED</a:t>
            </a:r>
            <a:r>
              <a:rPr lang="en-US" sz="1700" dirty="0"/>
              <a:t> resources with which to meet those needs.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Economists refer to this problem as </a:t>
            </a:r>
            <a:r>
              <a:rPr lang="en-US" sz="1700" b="1" u="sng" dirty="0"/>
              <a:t>scarcity. 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Things that are scarce are both limited </a:t>
            </a:r>
            <a:r>
              <a:rPr lang="en-US" sz="1700" b="1" dirty="0"/>
              <a:t>AND</a:t>
            </a:r>
            <a:r>
              <a:rPr lang="en-US" sz="1700" dirty="0"/>
              <a:t> desirable</a:t>
            </a:r>
            <a:endParaRPr lang="en-US" sz="1700" b="1" u="sng" dirty="0"/>
          </a:p>
          <a:p>
            <a:pPr lvl="1">
              <a:lnSpc>
                <a:spcPct val="110000"/>
              </a:lnSpc>
            </a:pPr>
            <a:r>
              <a:rPr lang="en-US" sz="1700" b="1" u="sng" dirty="0"/>
              <a:t>Definition of Economics</a:t>
            </a:r>
            <a:r>
              <a:rPr lang="en-US" sz="1700" dirty="0"/>
              <a:t>: study of human efforts to satisfy what appear to be unlimited and competing wants through the careful use of scarce resources</a:t>
            </a:r>
          </a:p>
        </p:txBody>
      </p:sp>
      <p:pic>
        <p:nvPicPr>
          <p:cNvPr id="84" name="Picture 83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id="{D6049420-A41E-4E50-9270-AF92D7908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25260FE-12C4-4E0B-A116-886D40BF7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CFBB-5A35-4CBB-8EBE-10F601A6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it Scarce 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495E55-F418-4B6B-847A-2B9BE3D40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70345"/>
              </p:ext>
            </p:extLst>
          </p:nvPr>
        </p:nvGraphicFramePr>
        <p:xfrm>
          <a:off x="1905000" y="2209800"/>
          <a:ext cx="792480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777">
                  <a:extLst>
                    <a:ext uri="{9D8B030D-6E8A-4147-A177-3AD203B41FA5}">
                      <a16:colId xmlns:a16="http://schemas.microsoft.com/office/drawing/2014/main" val="1838062466"/>
                    </a:ext>
                  </a:extLst>
                </a:gridCol>
                <a:gridCol w="1980777">
                  <a:extLst>
                    <a:ext uri="{9D8B030D-6E8A-4147-A177-3AD203B41FA5}">
                      <a16:colId xmlns:a16="http://schemas.microsoft.com/office/drawing/2014/main" val="4169597712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1305400437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245528726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limited?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desirable?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scarce?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207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56519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59593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Garbage Landfill Space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385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 we Breathe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7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A4A-6ACE-4C4E-AD55-16E04F3F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 your answers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DA653F-A112-49A2-9DD6-93C8049BC8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0" y="2209800"/>
          <a:ext cx="792480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777">
                  <a:extLst>
                    <a:ext uri="{9D8B030D-6E8A-4147-A177-3AD203B41FA5}">
                      <a16:colId xmlns:a16="http://schemas.microsoft.com/office/drawing/2014/main" val="1838062466"/>
                    </a:ext>
                  </a:extLst>
                </a:gridCol>
                <a:gridCol w="1980777">
                  <a:extLst>
                    <a:ext uri="{9D8B030D-6E8A-4147-A177-3AD203B41FA5}">
                      <a16:colId xmlns:a16="http://schemas.microsoft.com/office/drawing/2014/main" val="4169597712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1305400437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245528726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limited?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desirable?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scarce?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207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56519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59593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Garbage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385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 we Breathe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6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>
            <a:normAutofit/>
          </a:bodyPr>
          <a:lstStyle/>
          <a:p>
            <a:r>
              <a:rPr lang="en-US"/>
              <a:t>Tradeoffs and Opportunity Cost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12685" y="2015733"/>
            <a:ext cx="4492391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Since resources are scarce, we as a society must figure out a way to distribute them; we must make choices.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Tradeoffs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Alternative choices for spending income and time</a:t>
            </a:r>
          </a:p>
        </p:txBody>
      </p: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D8FBB66F-3020-4184-B76C-D9B191C4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67" y="4112652"/>
            <a:ext cx="3338139" cy="1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heldon cooper vacation">
            <a:extLst>
              <a:ext uri="{FF2B5EF4-FFF2-40B4-BE49-F238E27FC236}">
                <a16:creationId xmlns:a16="http://schemas.microsoft.com/office/drawing/2014/main" id="{4510D379-A8C8-4EBA-9189-550A70AA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98" y="4065396"/>
            <a:ext cx="3338139" cy="1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sheldon cooper working">
            <a:extLst>
              <a:ext uri="{FF2B5EF4-FFF2-40B4-BE49-F238E27FC236}">
                <a16:creationId xmlns:a16="http://schemas.microsoft.com/office/drawing/2014/main" id="{08FF5D45-6C5E-4611-A8CD-3A782CC1B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9DEB4-A683-490D-816A-3D7CDFA289FB}"/>
              </a:ext>
            </a:extLst>
          </p:cNvPr>
          <p:cNvSpPr txBox="1"/>
          <p:nvPr/>
        </p:nvSpPr>
        <p:spPr>
          <a:xfrm>
            <a:off x="5893591" y="4842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4308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20574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200" dirty="0">
                <a:solidFill>
                  <a:prstClr val="black"/>
                </a:solidFill>
                <a:latin typeface="Arial" charset="0"/>
              </a:rPr>
              <a:t>Introduction to Economics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24000" y="449580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latin typeface="Arial" charset="0"/>
              </a:rPr>
              <a:t>Unit 1: Chapters 1-3</a:t>
            </a:r>
          </a:p>
        </p:txBody>
      </p:sp>
    </p:spTree>
    <p:extLst>
      <p:ext uri="{BB962C8B-B14F-4D97-AF65-F5344CB8AC3E}">
        <p14:creationId xmlns:p14="http://schemas.microsoft.com/office/powerpoint/2010/main" val="6797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Questions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7848600" cy="40722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1) Why do people have to make decisions?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2) Why should people weigh the advantages and disadvantages of different alternatives when making choices?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3) Why do people not create all their own goods and services?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4) How do various economic systems answer the three basic questions differently?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5) What are the roles of government in a market economy?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6) How does investment affect productivity and economic growth?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7) How are households, business and government interrelated through markets and the flow of money?</a:t>
            </a:r>
          </a:p>
        </p:txBody>
      </p:sp>
    </p:spTree>
    <p:extLst>
      <p:ext uri="{BB962C8B-B14F-4D97-AF65-F5344CB8AC3E}">
        <p14:creationId xmlns:p14="http://schemas.microsoft.com/office/powerpoint/2010/main" val="11960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 VS Wants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9775" y="936798"/>
            <a:ext cx="8229600" cy="2187575"/>
          </a:xfrm>
        </p:spPr>
        <p:txBody>
          <a:bodyPr/>
          <a:lstStyle/>
          <a:p>
            <a:r>
              <a:rPr lang="en-US" sz="2800" dirty="0"/>
              <a:t>Need </a:t>
            </a:r>
          </a:p>
          <a:p>
            <a:pPr lvl="1"/>
            <a:r>
              <a:rPr lang="en-US" sz="2400" dirty="0"/>
              <a:t>Something that is necessary for survival</a:t>
            </a:r>
          </a:p>
          <a:p>
            <a:pPr lvl="2"/>
            <a:r>
              <a:rPr lang="en-US" sz="2000" dirty="0"/>
              <a:t>Ex. Food, Shelter, Companionship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09775" y="5684044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Maslow’s Hierarchy of Needs</a:t>
            </a:r>
          </a:p>
        </p:txBody>
      </p:sp>
      <p:pic>
        <p:nvPicPr>
          <p:cNvPr id="1026" name="Picture 2" descr="Image result for maslow's needs">
            <a:extLst>
              <a:ext uri="{FF2B5EF4-FFF2-40B4-BE49-F238E27FC236}">
                <a16:creationId xmlns:a16="http://schemas.microsoft.com/office/drawing/2014/main" id="{41D86502-FAC6-4B5B-A21F-1F6F2B59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924789"/>
            <a:ext cx="4991100" cy="27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">
            <a:extLst>
              <a:ext uri="{FF2B5EF4-FFF2-40B4-BE49-F238E27FC236}">
                <a16:creationId xmlns:a16="http://schemas.microsoft.com/office/drawing/2014/main" id="{26E493CF-5D24-4DCF-813C-B2030BAF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304416"/>
            <a:ext cx="1258534" cy="8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anut butter sandwich">
            <a:extLst>
              <a:ext uri="{FF2B5EF4-FFF2-40B4-BE49-F238E27FC236}">
                <a16:creationId xmlns:a16="http://schemas.microsoft.com/office/drawing/2014/main" id="{4D0E702C-C438-4CBD-A6B6-9244D604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15" y="5007771"/>
            <a:ext cx="1182274" cy="8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ealth">
            <a:extLst>
              <a:ext uri="{FF2B5EF4-FFF2-40B4-BE49-F238E27FC236}">
                <a16:creationId xmlns:a16="http://schemas.microsoft.com/office/drawing/2014/main" id="{0ACFDA64-08B7-4E22-9A9D-69AA1B44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85" y="3489807"/>
            <a:ext cx="12893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7492" y="804521"/>
            <a:ext cx="6571343" cy="643279"/>
          </a:xfrm>
        </p:spPr>
        <p:txBody>
          <a:bodyPr/>
          <a:lstStyle/>
          <a:p>
            <a:r>
              <a:rPr lang="en-US"/>
              <a:t>Needs VS Wants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</a:t>
            </a:r>
          </a:p>
          <a:p>
            <a:pPr lvl="1"/>
            <a:r>
              <a:rPr lang="en-US" dirty="0"/>
              <a:t>A way to express a need; may not be essential for survival</a:t>
            </a:r>
          </a:p>
          <a:p>
            <a:pPr lvl="2"/>
            <a:r>
              <a:rPr lang="en-US" dirty="0"/>
              <a:t>Ex. Steak, Lexus</a:t>
            </a:r>
          </a:p>
          <a:p>
            <a:r>
              <a:rPr lang="en-US" dirty="0"/>
              <a:t>Difference: need food, but you want a steak</a:t>
            </a:r>
          </a:p>
          <a:p>
            <a:r>
              <a:rPr lang="en-US" dirty="0"/>
              <a:t>Wants and needs are </a:t>
            </a:r>
            <a:r>
              <a:rPr lang="en-US" u="sng" dirty="0"/>
              <a:t>UNLIMITED</a:t>
            </a:r>
            <a:endParaRPr lang="en-US" dirty="0"/>
          </a:p>
          <a:p>
            <a:endParaRPr lang="en-US" dirty="0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733800" y="662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8763000" y="662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 descr="Image result for wants vs needs quotes">
            <a:extLst>
              <a:ext uri="{FF2B5EF4-FFF2-40B4-BE49-F238E27FC236}">
                <a16:creationId xmlns:a16="http://schemas.microsoft.com/office/drawing/2014/main" id="{5D3106B8-D439-40B3-9544-F9814DF7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24257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1E206D7-3DF4-43A6-964B-2FB3A238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59729"/>
            <a:ext cx="1838324" cy="18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5" grpId="0" animBg="1"/>
      <p:bldP spid="286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6767-A907-47A9-A8D3-138F6DA0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is which?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7ACE-B390-4A16-8D46-A9B665B8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1853756"/>
            <a:ext cx="7786234" cy="4089845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/>
              <a:t>Water </a:t>
            </a:r>
          </a:p>
          <a:p>
            <a:r>
              <a:rPr lang="en-US" sz="1600" b="1" dirty="0"/>
              <a:t>Toy </a:t>
            </a:r>
          </a:p>
          <a:p>
            <a:r>
              <a:rPr lang="en-US" sz="1600" b="1" dirty="0"/>
              <a:t>Shoes </a:t>
            </a:r>
          </a:p>
          <a:p>
            <a:r>
              <a:rPr lang="en-US" sz="1600" b="1" dirty="0"/>
              <a:t>Groceries </a:t>
            </a:r>
          </a:p>
          <a:p>
            <a:r>
              <a:rPr lang="en-US" sz="1600" b="1" dirty="0"/>
              <a:t>Smartphone </a:t>
            </a:r>
          </a:p>
          <a:p>
            <a:r>
              <a:rPr lang="en-US" sz="1600" b="1" dirty="0"/>
              <a:t>Laptop </a:t>
            </a:r>
          </a:p>
          <a:p>
            <a:r>
              <a:rPr lang="en-US" sz="1600" b="1" dirty="0"/>
              <a:t>Housing </a:t>
            </a:r>
          </a:p>
          <a:p>
            <a:r>
              <a:rPr lang="en-US" sz="1600" b="1" dirty="0"/>
              <a:t>Clothing </a:t>
            </a:r>
          </a:p>
          <a:p>
            <a:r>
              <a:rPr lang="en-US" sz="1600" b="1" dirty="0"/>
              <a:t>Drake Concert Tickets </a:t>
            </a:r>
          </a:p>
          <a:p>
            <a:r>
              <a:rPr lang="en-US" sz="1600" b="1" dirty="0"/>
              <a:t>Tv </a:t>
            </a:r>
          </a:p>
          <a:p>
            <a:r>
              <a:rPr lang="en-US" sz="1600" b="1" dirty="0"/>
              <a:t>Aspen’s Steak house </a:t>
            </a:r>
          </a:p>
        </p:txBody>
      </p:sp>
    </p:spTree>
    <p:extLst>
      <p:ext uri="{BB962C8B-B14F-4D97-AF65-F5344CB8AC3E}">
        <p14:creationId xmlns:p14="http://schemas.microsoft.com/office/powerpoint/2010/main" val="220307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639B-E032-421C-9259-90C09866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need to make this?</a:t>
            </a:r>
          </a:p>
        </p:txBody>
      </p:sp>
      <p:pic>
        <p:nvPicPr>
          <p:cNvPr id="1026" name="Picture 2" descr="Image result for Lamborghini">
            <a:extLst>
              <a:ext uri="{FF2B5EF4-FFF2-40B4-BE49-F238E27FC236}">
                <a16:creationId xmlns:a16="http://schemas.microsoft.com/office/drawing/2014/main" id="{C7C20B6C-2653-4CA7-B1F9-268ECD16E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0" y="2016125"/>
            <a:ext cx="5643579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7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>
            <a:normAutofit/>
          </a:bodyPr>
          <a:lstStyle/>
          <a:p>
            <a:r>
              <a:rPr lang="en-US"/>
              <a:t>Factors of Production (FOP)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612685" y="2015735"/>
            <a:ext cx="3119137" cy="3450613"/>
          </a:xfrm>
        </p:spPr>
        <p:txBody>
          <a:bodyPr>
            <a:normAutofit/>
          </a:bodyPr>
          <a:lstStyle/>
          <a:p>
            <a:r>
              <a:rPr lang="en-US" dirty="0"/>
              <a:t>Remember: Wants and needs are </a:t>
            </a:r>
            <a:r>
              <a:rPr lang="en-US" u="sng" dirty="0"/>
              <a:t>UNLIMITED</a:t>
            </a:r>
          </a:p>
          <a:p>
            <a:r>
              <a:rPr lang="en-US" dirty="0"/>
              <a:t>We need things to meet these wants and needs</a:t>
            </a:r>
          </a:p>
          <a:p>
            <a:pPr lvl="1"/>
            <a:r>
              <a:rPr lang="en-US" dirty="0"/>
              <a:t>Ex. 50” Plasma TV</a:t>
            </a:r>
          </a:p>
          <a:p>
            <a:pPr lvl="2"/>
            <a:r>
              <a:rPr lang="en-US" dirty="0"/>
              <a:t>What do we need to make this?</a:t>
            </a:r>
          </a:p>
          <a:p>
            <a:endParaRPr lang="en-US" u="sng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6367" y="2012811"/>
            <a:ext cx="3711494" cy="3453535"/>
            <a:chOff x="7807230" y="2012810"/>
            <a:chExt cx="3251252" cy="34598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7173" name="Picture 5" descr="xosc_l_SAMPS50Q7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942" y="2456068"/>
            <a:ext cx="3460404" cy="256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3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15A5F60-B54E-42FF-BDBD-F2A0EFAE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14423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Factors of Production (FOP)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26142"/>
            <a:ext cx="8310650" cy="4264997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n-US" sz="1800" b="1" dirty="0"/>
              <a:t>These are called the Factors of Production</a:t>
            </a:r>
          </a:p>
          <a:p>
            <a:pPr lvl="1" defTabSz="914400">
              <a:lnSpc>
                <a:spcPct val="110000"/>
              </a:lnSpc>
            </a:pPr>
            <a:r>
              <a:rPr lang="en-US" sz="2000" b="1" u="sng" dirty="0"/>
              <a:t>Land, Labor, Capital, and Ideas or entrepreneurs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Land</a:t>
            </a:r>
            <a:r>
              <a:rPr lang="en-US" sz="1800" b="1" dirty="0"/>
              <a:t>: “gifts of nature” such as trees, deserts, sunlight, water, cows, climate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Labor</a:t>
            </a:r>
            <a:r>
              <a:rPr lang="en-US" sz="1800" b="1" dirty="0"/>
              <a:t>: people with their efforts, skills, and abilities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Capital</a:t>
            </a:r>
            <a:r>
              <a:rPr lang="en-US" sz="1800" b="1" dirty="0"/>
              <a:t>: tools, equipment, and factories used in the production of goods and services. ex. bulldozer, cash register (NOT MONEY)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Entrepreneurs</a:t>
            </a:r>
            <a:r>
              <a:rPr lang="en-US" sz="1800" b="1" dirty="0"/>
              <a:t>: risk taker in search of profit, brings all these resources together with ideas </a:t>
            </a:r>
          </a:p>
          <a:p>
            <a:pPr marL="914400" lvl="2" defTabSz="914400">
              <a:lnSpc>
                <a:spcPct val="110000"/>
              </a:lnSpc>
            </a:pPr>
            <a:endParaRPr lang="en-US" sz="1800" b="1" dirty="0"/>
          </a:p>
          <a:p>
            <a:pPr lvl="1" defTabSz="914400">
              <a:lnSpc>
                <a:spcPct val="110000"/>
              </a:lnSpc>
            </a:pPr>
            <a:r>
              <a:rPr lang="en-US" sz="1800" b="1" dirty="0"/>
              <a:t>These resources or FOP are all </a:t>
            </a:r>
            <a:r>
              <a:rPr lang="en-US" sz="1800" b="1" u="sng" dirty="0"/>
              <a:t>LIMITED</a:t>
            </a:r>
          </a:p>
        </p:txBody>
      </p:sp>
      <p:pic>
        <p:nvPicPr>
          <p:cNvPr id="125959" name="Picture 7" descr="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650" y="2026142"/>
            <a:ext cx="1793506" cy="1336161"/>
          </a:xfrm>
          <a:prstGeom prst="rect">
            <a:avLst/>
          </a:prstGeom>
          <a:noFill/>
        </p:spPr>
      </p:pic>
      <p:pic>
        <p:nvPicPr>
          <p:cNvPr id="125960" name="Picture 8" descr="labor-union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9571" y="2026142"/>
            <a:ext cx="1643010" cy="1643010"/>
          </a:xfrm>
          <a:prstGeom prst="rect">
            <a:avLst/>
          </a:prstGeom>
          <a:noFill/>
        </p:spPr>
      </p:pic>
      <p:pic>
        <p:nvPicPr>
          <p:cNvPr id="125961" name="Picture 9" descr="Power_plant_Vo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650" y="4279590"/>
            <a:ext cx="1793506" cy="1197165"/>
          </a:xfrm>
          <a:prstGeom prst="rect">
            <a:avLst/>
          </a:prstGeom>
          <a:noFill/>
        </p:spPr>
      </p:pic>
      <p:pic>
        <p:nvPicPr>
          <p:cNvPr id="4098" name="Picture 2" descr="Image result for steve jobs">
            <a:extLst>
              <a:ext uri="{FF2B5EF4-FFF2-40B4-BE49-F238E27FC236}">
                <a16:creationId xmlns:a16="http://schemas.microsoft.com/office/drawing/2014/main" id="{AFB33C2C-613D-4828-8ACC-A7DF15A7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143" y="4096842"/>
            <a:ext cx="1673437" cy="16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570</Words>
  <Application>Microsoft Office PowerPoint</Application>
  <PresentationFormat>Widescreen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Gallery</vt:lpstr>
      <vt:lpstr>1/8/19 </vt:lpstr>
      <vt:lpstr>PowerPoint Presentation</vt:lpstr>
      <vt:lpstr>Essential Questions</vt:lpstr>
      <vt:lpstr>Needs VS Wants</vt:lpstr>
      <vt:lpstr>Needs VS Wants</vt:lpstr>
      <vt:lpstr>Which is which?</vt:lpstr>
      <vt:lpstr>What do we need to make this?</vt:lpstr>
      <vt:lpstr>Factors of Production (FOP)</vt:lpstr>
      <vt:lpstr>Factors of Production (FOP)</vt:lpstr>
      <vt:lpstr>Entrepreneurs</vt:lpstr>
      <vt:lpstr>Which photo represents a limited resource ?</vt:lpstr>
      <vt:lpstr>Scarcity</vt:lpstr>
      <vt:lpstr>Is it Scarce ?</vt:lpstr>
      <vt:lpstr>Check your answers</vt:lpstr>
      <vt:lpstr>Tradeoffs and Opportunity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8/3/18 </dc:title>
  <dc:creator>Samer Kaddah</dc:creator>
  <cp:lastModifiedBy>Samer Kaddah</cp:lastModifiedBy>
  <cp:revision>6</cp:revision>
  <dcterms:created xsi:type="dcterms:W3CDTF">2018-08-06T11:48:50Z</dcterms:created>
  <dcterms:modified xsi:type="dcterms:W3CDTF">2019-01-08T19:03:36Z</dcterms:modified>
</cp:coreProperties>
</file>