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7" r:id="rId2"/>
    <p:sldId id="269" r:id="rId3"/>
    <p:sldId id="270" r:id="rId4"/>
    <p:sldId id="258" r:id="rId5"/>
    <p:sldId id="268" r:id="rId6"/>
    <p:sldId id="259" r:id="rId7"/>
    <p:sldId id="260" r:id="rId8"/>
    <p:sldId id="261" r:id="rId9"/>
    <p:sldId id="271" r:id="rId10"/>
    <p:sldId id="262" r:id="rId11"/>
    <p:sldId id="267" r:id="rId12"/>
    <p:sldId id="263" r:id="rId13"/>
    <p:sldId id="264" r:id="rId14"/>
    <p:sldId id="265" r:id="rId15"/>
    <p:sldId id="266" r:id="rId1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40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66654-B997-4D00-BCD0-21C9D674ABBB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203DC-20FE-4A82-A991-B0B0C4A2D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5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823D0D6C-265F-437E-B449-B509BA5E51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AE2EBE1E-0429-4511-BF5B-7019A7D9EA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13FC5749-31CF-4588-AC02-2EE84DA6B8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2DA8CF0-387E-4372-865C-0D1736ACE31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815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703DAFC9-8685-4815-8C3A-516DC29AFD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BCE37362-4DAE-4D96-A7D9-FD0E262386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F0B98970-2114-4437-A18E-D3A4D4E690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9300" indent="-28733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2525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2900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74863" indent="-230188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501DB32-7D59-40F9-A3C3-23C003DB0C09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39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46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2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38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71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2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0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02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83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01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23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847BA-9DDC-4245-BE6B-0F4048EBC0E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F1322B-A077-43A5-BCF1-DFFC563A09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0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notesSlide" Target="../notesSlides/notesSlide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s://www.teacherspayteachers.com/Store/Career-And-Life-Skills-Less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s://www.teacherspayteachers.com/Store/Career-And-Life-Skills-Less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8-BlZXm7w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67E7E06-569B-42F3-88C4-DCFF21E7A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Inflation and CPI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3455A28-AF7B-4BF2-B73A-BD9DBBD779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6308" y="1905000"/>
            <a:ext cx="9761693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What is happening with prices?</a:t>
            </a:r>
          </a:p>
          <a:p>
            <a:pPr eaLnBrk="1" hangingPunct="1">
              <a:defRPr/>
            </a:pPr>
            <a:r>
              <a:rPr lang="en-US" altLang="en-US" dirty="0"/>
              <a:t>Inflation rate is needed to find Real GDP</a:t>
            </a:r>
          </a:p>
          <a:p>
            <a:pPr eaLnBrk="1" hangingPunct="1">
              <a:defRPr/>
            </a:pPr>
            <a:r>
              <a:rPr lang="en-US" altLang="en-US" dirty="0"/>
              <a:t>Calculate the CPI (consumer price index) in order to calculate the rate of inflation</a:t>
            </a:r>
          </a:p>
          <a:p>
            <a:pPr marL="82550" indent="0"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444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C52A2DE-1DA7-47C6-AB70-E19786708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CPI and Inflation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84C74AB-FC91-40DD-B8E8-3BB7B6E8D7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145738"/>
            <a:ext cx="12192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CPI is calculated by looking at a base year’s prices and comparing to current year’s prices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CPI = </a:t>
            </a:r>
            <a:r>
              <a:rPr lang="en-US" altLang="en-US" u="sng" dirty="0"/>
              <a:t>cost of market basket in year looking for</a:t>
            </a:r>
            <a:r>
              <a:rPr lang="en-US" altLang="en-US" dirty="0"/>
              <a:t>	x100  = CPI for year look for   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cost of market basket from base year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CPI =  </a:t>
            </a:r>
            <a:r>
              <a:rPr lang="en-US" altLang="en-US" u="sng" dirty="0"/>
              <a:t>1000</a:t>
            </a:r>
            <a:r>
              <a:rPr lang="en-US" altLang="en-US" dirty="0"/>
              <a:t>    =  1.04  x 100 = </a:t>
            </a:r>
            <a:r>
              <a:rPr lang="en-US" altLang="en-US" b="1" dirty="0"/>
              <a:t>104 (CPI) </a:t>
            </a:r>
            <a:r>
              <a:rPr lang="en-US" altLang="en-US" dirty="0"/>
              <a:t>		     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         960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/>
              <a:t>To figure out inflation between the two years-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100(base always 100)  To 104 (CPI) = 4% increase = 4% Inflation</a:t>
            </a:r>
            <a:endParaRPr lang="en-US" altLang="en-US" u="sng" dirty="0"/>
          </a:p>
        </p:txBody>
      </p:sp>
      <p:grpSp>
        <p:nvGrpSpPr>
          <p:cNvPr id="36912" name="SMARTInkShape-Group36">
            <a:extLst>
              <a:ext uri="{FF2B5EF4-FFF2-40B4-BE49-F238E27FC236}">
                <a16:creationId xmlns:a16="http://schemas.microsoft.com/office/drawing/2014/main" id="{36BA592F-09B0-490E-962D-E297157D48B5}"/>
              </a:ext>
            </a:extLst>
          </p:cNvPr>
          <p:cNvGrpSpPr/>
          <p:nvPr/>
        </p:nvGrpSpPr>
        <p:grpSpPr>
          <a:xfrm>
            <a:off x="8471783" y="2781300"/>
            <a:ext cx="1153271" cy="457201"/>
            <a:chOff x="8471783" y="2781300"/>
            <a:chExt cx="1153271" cy="457201"/>
          </a:xfrm>
        </p:grpSpPr>
        <p:sp>
          <p:nvSpPr>
            <p:cNvPr id="36908" name="SMARTInkShape-120">
              <a:extLst>
                <a:ext uri="{FF2B5EF4-FFF2-40B4-BE49-F238E27FC236}">
                  <a16:creationId xmlns:a16="http://schemas.microsoft.com/office/drawing/2014/main" id="{2B81E059-FEA2-4076-8635-FED5A6CE70F8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417059" y="2787650"/>
              <a:ext cx="207995" cy="322651"/>
            </a:xfrm>
            <a:custGeom>
              <a:avLst/>
              <a:gdLst/>
              <a:ahLst/>
              <a:cxnLst/>
              <a:rect l="0" t="0" r="0" b="0"/>
              <a:pathLst>
                <a:path w="207995" h="322651">
                  <a:moveTo>
                    <a:pt x="158741" y="0"/>
                  </a:moveTo>
                  <a:lnTo>
                    <a:pt x="158741" y="0"/>
                  </a:lnTo>
                  <a:lnTo>
                    <a:pt x="117057" y="0"/>
                  </a:lnTo>
                  <a:lnTo>
                    <a:pt x="69527" y="5026"/>
                  </a:lnTo>
                  <a:lnTo>
                    <a:pt x="24463" y="6298"/>
                  </a:lnTo>
                  <a:lnTo>
                    <a:pt x="18393" y="6327"/>
                  </a:lnTo>
                  <a:lnTo>
                    <a:pt x="16492" y="7040"/>
                  </a:lnTo>
                  <a:lnTo>
                    <a:pt x="15225" y="8221"/>
                  </a:lnTo>
                  <a:lnTo>
                    <a:pt x="3895" y="33670"/>
                  </a:lnTo>
                  <a:lnTo>
                    <a:pt x="144" y="77599"/>
                  </a:lnTo>
                  <a:lnTo>
                    <a:pt x="0" y="108523"/>
                  </a:lnTo>
                  <a:lnTo>
                    <a:pt x="1875" y="113614"/>
                  </a:lnTo>
                  <a:lnTo>
                    <a:pt x="8830" y="122630"/>
                  </a:lnTo>
                  <a:lnTo>
                    <a:pt x="12856" y="125058"/>
                  </a:lnTo>
                  <a:lnTo>
                    <a:pt x="20972" y="126424"/>
                  </a:lnTo>
                  <a:lnTo>
                    <a:pt x="54663" y="128831"/>
                  </a:lnTo>
                  <a:lnTo>
                    <a:pt x="98259" y="139236"/>
                  </a:lnTo>
                  <a:lnTo>
                    <a:pt x="144755" y="161794"/>
                  </a:lnTo>
                  <a:lnTo>
                    <a:pt x="187238" y="195709"/>
                  </a:lnTo>
                  <a:lnTo>
                    <a:pt x="198856" y="211407"/>
                  </a:lnTo>
                  <a:lnTo>
                    <a:pt x="204322" y="223076"/>
                  </a:lnTo>
                  <a:lnTo>
                    <a:pt x="207994" y="248287"/>
                  </a:lnTo>
                  <a:lnTo>
                    <a:pt x="205712" y="274728"/>
                  </a:lnTo>
                  <a:lnTo>
                    <a:pt x="200549" y="286261"/>
                  </a:lnTo>
                  <a:lnTo>
                    <a:pt x="185737" y="302784"/>
                  </a:lnTo>
                  <a:lnTo>
                    <a:pt x="163290" y="315413"/>
                  </a:lnTo>
                  <a:lnTo>
                    <a:pt x="141039" y="321350"/>
                  </a:lnTo>
                  <a:lnTo>
                    <a:pt x="103714" y="322650"/>
                  </a:lnTo>
                  <a:lnTo>
                    <a:pt x="61950" y="318727"/>
                  </a:lnTo>
                  <a:lnTo>
                    <a:pt x="41397" y="315982"/>
                  </a:lnTo>
                  <a:lnTo>
                    <a:pt x="25391" y="311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09" name="SMARTInkShape-121">
              <a:extLst>
                <a:ext uri="{FF2B5EF4-FFF2-40B4-BE49-F238E27FC236}">
                  <a16:creationId xmlns:a16="http://schemas.microsoft.com/office/drawing/2014/main" id="{184B7539-DAF7-4410-9F78-38C3B173BABF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9245600" y="2781300"/>
              <a:ext cx="57151" cy="196851"/>
            </a:xfrm>
            <a:custGeom>
              <a:avLst/>
              <a:gdLst/>
              <a:ahLst/>
              <a:cxnLst/>
              <a:rect l="0" t="0" r="0" b="0"/>
              <a:pathLst>
                <a:path w="57151" h="196851">
                  <a:moveTo>
                    <a:pt x="0" y="0"/>
                  </a:moveTo>
                  <a:lnTo>
                    <a:pt x="0" y="0"/>
                  </a:lnTo>
                  <a:lnTo>
                    <a:pt x="0" y="43337"/>
                  </a:lnTo>
                  <a:lnTo>
                    <a:pt x="10113" y="81123"/>
                  </a:lnTo>
                  <a:lnTo>
                    <a:pt x="26717" y="126588"/>
                  </a:lnTo>
                  <a:lnTo>
                    <a:pt x="44356" y="172951"/>
                  </a:lnTo>
                  <a:lnTo>
                    <a:pt x="57150" y="196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0" name="SMARTInkShape-122">
              <a:extLst>
                <a:ext uri="{FF2B5EF4-FFF2-40B4-BE49-F238E27FC236}">
                  <a16:creationId xmlns:a16="http://schemas.microsoft.com/office/drawing/2014/main" id="{0CF60BB4-2D99-4EC6-88BF-4D7E5CD6676F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8922633" y="2872156"/>
              <a:ext cx="166820" cy="138478"/>
            </a:xfrm>
            <a:custGeom>
              <a:avLst/>
              <a:gdLst/>
              <a:ahLst/>
              <a:cxnLst/>
              <a:rect l="0" t="0" r="0" b="0"/>
              <a:pathLst>
                <a:path w="166820" h="138478">
                  <a:moveTo>
                    <a:pt x="5467" y="23444"/>
                  </a:moveTo>
                  <a:lnTo>
                    <a:pt x="5467" y="23444"/>
                  </a:lnTo>
                  <a:lnTo>
                    <a:pt x="5465" y="26815"/>
                  </a:lnTo>
                  <a:lnTo>
                    <a:pt x="0" y="50580"/>
                  </a:lnTo>
                  <a:lnTo>
                    <a:pt x="1116" y="94019"/>
                  </a:lnTo>
                  <a:lnTo>
                    <a:pt x="2566" y="100128"/>
                  </a:lnTo>
                  <a:lnTo>
                    <a:pt x="18090" y="122208"/>
                  </a:lnTo>
                  <a:lnTo>
                    <a:pt x="36478" y="132720"/>
                  </a:lnTo>
                  <a:lnTo>
                    <a:pt x="58760" y="138333"/>
                  </a:lnTo>
                  <a:lnTo>
                    <a:pt x="82775" y="138477"/>
                  </a:lnTo>
                  <a:lnTo>
                    <a:pt x="125499" y="124091"/>
                  </a:lnTo>
                  <a:lnTo>
                    <a:pt x="139012" y="118035"/>
                  </a:lnTo>
                  <a:lnTo>
                    <a:pt x="157925" y="93805"/>
                  </a:lnTo>
                  <a:lnTo>
                    <a:pt x="166819" y="63185"/>
                  </a:lnTo>
                  <a:lnTo>
                    <a:pt x="163258" y="44164"/>
                  </a:lnTo>
                  <a:lnTo>
                    <a:pt x="159344" y="35140"/>
                  </a:lnTo>
                  <a:lnTo>
                    <a:pt x="143707" y="21352"/>
                  </a:lnTo>
                  <a:lnTo>
                    <a:pt x="105916" y="4373"/>
                  </a:lnTo>
                  <a:lnTo>
                    <a:pt x="63253" y="0"/>
                  </a:lnTo>
                  <a:lnTo>
                    <a:pt x="30867" y="43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1" name="SMARTInkShape-123">
              <a:extLst>
                <a:ext uri="{FF2B5EF4-FFF2-40B4-BE49-F238E27FC236}">
                  <a16:creationId xmlns:a16="http://schemas.microsoft.com/office/drawing/2014/main" id="{68EFCC23-CBB9-4CA7-8ABD-462C567184AC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8471783" y="2926698"/>
              <a:ext cx="322968" cy="311803"/>
            </a:xfrm>
            <a:custGeom>
              <a:avLst/>
              <a:gdLst/>
              <a:ahLst/>
              <a:cxnLst/>
              <a:rect l="0" t="0" r="0" b="0"/>
              <a:pathLst>
                <a:path w="322968" h="311803">
                  <a:moveTo>
                    <a:pt x="5467" y="70502"/>
                  </a:moveTo>
                  <a:lnTo>
                    <a:pt x="5467" y="70502"/>
                  </a:lnTo>
                  <a:lnTo>
                    <a:pt x="5467" y="65035"/>
                  </a:lnTo>
                  <a:lnTo>
                    <a:pt x="0" y="41086"/>
                  </a:lnTo>
                  <a:lnTo>
                    <a:pt x="7034" y="30617"/>
                  </a:lnTo>
                  <a:lnTo>
                    <a:pt x="27805" y="13391"/>
                  </a:lnTo>
                  <a:lnTo>
                    <a:pt x="51283" y="2153"/>
                  </a:lnTo>
                  <a:lnTo>
                    <a:pt x="87325" y="0"/>
                  </a:lnTo>
                  <a:lnTo>
                    <a:pt x="128541" y="6298"/>
                  </a:lnTo>
                  <a:lnTo>
                    <a:pt x="172445" y="24400"/>
                  </a:lnTo>
                  <a:lnTo>
                    <a:pt x="209157" y="58214"/>
                  </a:lnTo>
                  <a:lnTo>
                    <a:pt x="221121" y="80345"/>
                  </a:lnTo>
                  <a:lnTo>
                    <a:pt x="230778" y="108743"/>
                  </a:lnTo>
                  <a:lnTo>
                    <a:pt x="232606" y="124422"/>
                  </a:lnTo>
                  <a:lnTo>
                    <a:pt x="226892" y="149116"/>
                  </a:lnTo>
                  <a:lnTo>
                    <a:pt x="204175" y="194177"/>
                  </a:lnTo>
                  <a:lnTo>
                    <a:pt x="177310" y="222245"/>
                  </a:lnTo>
                  <a:lnTo>
                    <a:pt x="136473" y="254565"/>
                  </a:lnTo>
                  <a:lnTo>
                    <a:pt x="107152" y="269896"/>
                  </a:lnTo>
                  <a:lnTo>
                    <a:pt x="59616" y="282726"/>
                  </a:lnTo>
                  <a:lnTo>
                    <a:pt x="33702" y="280544"/>
                  </a:lnTo>
                  <a:lnTo>
                    <a:pt x="24836" y="276508"/>
                  </a:lnTo>
                  <a:lnTo>
                    <a:pt x="17603" y="270716"/>
                  </a:lnTo>
                  <a:lnTo>
                    <a:pt x="14388" y="265790"/>
                  </a:lnTo>
                  <a:lnTo>
                    <a:pt x="12324" y="251808"/>
                  </a:lnTo>
                  <a:lnTo>
                    <a:pt x="12043" y="243745"/>
                  </a:lnTo>
                  <a:lnTo>
                    <a:pt x="13378" y="240326"/>
                  </a:lnTo>
                  <a:lnTo>
                    <a:pt x="34198" y="216520"/>
                  </a:lnTo>
                  <a:lnTo>
                    <a:pt x="63055" y="202289"/>
                  </a:lnTo>
                  <a:lnTo>
                    <a:pt x="101332" y="193106"/>
                  </a:lnTo>
                  <a:lnTo>
                    <a:pt x="124418" y="193613"/>
                  </a:lnTo>
                  <a:lnTo>
                    <a:pt x="170976" y="204068"/>
                  </a:lnTo>
                  <a:lnTo>
                    <a:pt x="217997" y="219103"/>
                  </a:lnTo>
                  <a:lnTo>
                    <a:pt x="264316" y="246115"/>
                  </a:lnTo>
                  <a:lnTo>
                    <a:pt x="287366" y="266502"/>
                  </a:lnTo>
                  <a:lnTo>
                    <a:pt x="310486" y="295822"/>
                  </a:lnTo>
                  <a:lnTo>
                    <a:pt x="317420" y="301877"/>
                  </a:lnTo>
                  <a:lnTo>
                    <a:pt x="322967" y="3118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18" name="SMARTInkShape-Group37">
            <a:extLst>
              <a:ext uri="{FF2B5EF4-FFF2-40B4-BE49-F238E27FC236}">
                <a16:creationId xmlns:a16="http://schemas.microsoft.com/office/drawing/2014/main" id="{CC7D1B0E-B558-4CFE-908E-A8894B63B0EB}"/>
              </a:ext>
            </a:extLst>
          </p:cNvPr>
          <p:cNvGrpSpPr/>
          <p:nvPr/>
        </p:nvGrpSpPr>
        <p:grpSpPr>
          <a:xfrm>
            <a:off x="10039350" y="2688080"/>
            <a:ext cx="1171313" cy="467871"/>
            <a:chOff x="10039350" y="2688080"/>
            <a:chExt cx="1171313" cy="467871"/>
          </a:xfrm>
        </p:grpSpPr>
        <p:sp>
          <p:nvSpPr>
            <p:cNvPr id="36913" name="SMARTInkShape-124">
              <a:extLst>
                <a:ext uri="{FF2B5EF4-FFF2-40B4-BE49-F238E27FC236}">
                  <a16:creationId xmlns:a16="http://schemas.microsoft.com/office/drawing/2014/main" id="{687B37BB-B462-4FA1-8446-286376E9F12D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0982020" y="2688080"/>
              <a:ext cx="228643" cy="280795"/>
            </a:xfrm>
            <a:custGeom>
              <a:avLst/>
              <a:gdLst/>
              <a:ahLst/>
              <a:cxnLst/>
              <a:rect l="0" t="0" r="0" b="0"/>
              <a:pathLst>
                <a:path w="228643" h="280795">
                  <a:moveTo>
                    <a:pt x="16180" y="131320"/>
                  </a:moveTo>
                  <a:lnTo>
                    <a:pt x="16180" y="131320"/>
                  </a:lnTo>
                  <a:lnTo>
                    <a:pt x="10713" y="131320"/>
                  </a:lnTo>
                  <a:lnTo>
                    <a:pt x="10418" y="132025"/>
                  </a:lnTo>
                  <a:lnTo>
                    <a:pt x="3378" y="175750"/>
                  </a:lnTo>
                  <a:lnTo>
                    <a:pt x="0" y="196225"/>
                  </a:lnTo>
                  <a:lnTo>
                    <a:pt x="2882" y="237504"/>
                  </a:lnTo>
                  <a:lnTo>
                    <a:pt x="8859" y="251185"/>
                  </a:lnTo>
                  <a:lnTo>
                    <a:pt x="13417" y="257797"/>
                  </a:lnTo>
                  <a:lnTo>
                    <a:pt x="36684" y="273844"/>
                  </a:lnTo>
                  <a:lnTo>
                    <a:pt x="59179" y="280794"/>
                  </a:lnTo>
                  <a:lnTo>
                    <a:pt x="98836" y="273709"/>
                  </a:lnTo>
                  <a:lnTo>
                    <a:pt x="124396" y="264840"/>
                  </a:lnTo>
                  <a:lnTo>
                    <a:pt x="155019" y="245984"/>
                  </a:lnTo>
                  <a:lnTo>
                    <a:pt x="193292" y="206846"/>
                  </a:lnTo>
                  <a:lnTo>
                    <a:pt x="214359" y="169574"/>
                  </a:lnTo>
                  <a:lnTo>
                    <a:pt x="226828" y="135128"/>
                  </a:lnTo>
                  <a:lnTo>
                    <a:pt x="228642" y="101404"/>
                  </a:lnTo>
                  <a:lnTo>
                    <a:pt x="222829" y="67658"/>
                  </a:lnTo>
                  <a:lnTo>
                    <a:pt x="208223" y="37292"/>
                  </a:lnTo>
                  <a:lnTo>
                    <a:pt x="182443" y="17382"/>
                  </a:lnTo>
                  <a:lnTo>
                    <a:pt x="141251" y="4819"/>
                  </a:lnTo>
                  <a:lnTo>
                    <a:pt x="110155" y="0"/>
                  </a:lnTo>
                  <a:lnTo>
                    <a:pt x="70677" y="12055"/>
                  </a:lnTo>
                  <a:lnTo>
                    <a:pt x="16180" y="424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4" name="SMARTInkShape-125">
              <a:extLst>
                <a:ext uri="{FF2B5EF4-FFF2-40B4-BE49-F238E27FC236}">
                  <a16:creationId xmlns:a16="http://schemas.microsoft.com/office/drawing/2014/main" id="{59CF27AF-DAB1-406C-892F-CBDAAE1E9A9C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0750919" y="2772219"/>
              <a:ext cx="245267" cy="272297"/>
            </a:xfrm>
            <a:custGeom>
              <a:avLst/>
              <a:gdLst/>
              <a:ahLst/>
              <a:cxnLst/>
              <a:rect l="0" t="0" r="0" b="0"/>
              <a:pathLst>
                <a:path w="245267" h="272297">
                  <a:moveTo>
                    <a:pt x="25031" y="117031"/>
                  </a:moveTo>
                  <a:lnTo>
                    <a:pt x="25031" y="117031"/>
                  </a:lnTo>
                  <a:lnTo>
                    <a:pt x="10104" y="161190"/>
                  </a:lnTo>
                  <a:lnTo>
                    <a:pt x="1498" y="196956"/>
                  </a:lnTo>
                  <a:lnTo>
                    <a:pt x="0" y="226187"/>
                  </a:lnTo>
                  <a:lnTo>
                    <a:pt x="6483" y="247759"/>
                  </a:lnTo>
                  <a:lnTo>
                    <a:pt x="17257" y="260034"/>
                  </a:lnTo>
                  <a:lnTo>
                    <a:pt x="24082" y="265283"/>
                  </a:lnTo>
                  <a:lnTo>
                    <a:pt x="41071" y="271115"/>
                  </a:lnTo>
                  <a:lnTo>
                    <a:pt x="61794" y="272296"/>
                  </a:lnTo>
                  <a:lnTo>
                    <a:pt x="101228" y="263617"/>
                  </a:lnTo>
                  <a:lnTo>
                    <a:pt x="142074" y="244503"/>
                  </a:lnTo>
                  <a:lnTo>
                    <a:pt x="187845" y="212343"/>
                  </a:lnTo>
                  <a:lnTo>
                    <a:pt x="215079" y="184071"/>
                  </a:lnTo>
                  <a:lnTo>
                    <a:pt x="237079" y="139497"/>
                  </a:lnTo>
                  <a:lnTo>
                    <a:pt x="245266" y="106260"/>
                  </a:lnTo>
                  <a:lnTo>
                    <a:pt x="236571" y="75740"/>
                  </a:lnTo>
                  <a:lnTo>
                    <a:pt x="223961" y="53369"/>
                  </a:lnTo>
                  <a:lnTo>
                    <a:pt x="204545" y="31062"/>
                  </a:lnTo>
                  <a:lnTo>
                    <a:pt x="170805" y="13320"/>
                  </a:lnTo>
                  <a:lnTo>
                    <a:pt x="128247" y="4117"/>
                  </a:lnTo>
                  <a:lnTo>
                    <a:pt x="83886" y="0"/>
                  </a:lnTo>
                  <a:lnTo>
                    <a:pt x="55018" y="3782"/>
                  </a:lnTo>
                  <a:lnTo>
                    <a:pt x="31381" y="154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5" name="SMARTInkShape-126">
              <a:extLst>
                <a:ext uri="{FF2B5EF4-FFF2-40B4-BE49-F238E27FC236}">
                  <a16:creationId xmlns:a16="http://schemas.microsoft.com/office/drawing/2014/main" id="{0A695375-2001-47AE-ADF3-89C2238D4A90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0552226" y="2832462"/>
              <a:ext cx="155547" cy="270980"/>
            </a:xfrm>
            <a:custGeom>
              <a:avLst/>
              <a:gdLst/>
              <a:ahLst/>
              <a:cxnLst/>
              <a:rect l="0" t="0" r="0" b="0"/>
              <a:pathLst>
                <a:path w="155547" h="270980">
                  <a:moveTo>
                    <a:pt x="26874" y="126638"/>
                  </a:moveTo>
                  <a:lnTo>
                    <a:pt x="26874" y="126638"/>
                  </a:lnTo>
                  <a:lnTo>
                    <a:pt x="23503" y="126638"/>
                  </a:lnTo>
                  <a:lnTo>
                    <a:pt x="19967" y="128519"/>
                  </a:lnTo>
                  <a:lnTo>
                    <a:pt x="18035" y="130009"/>
                  </a:lnTo>
                  <a:lnTo>
                    <a:pt x="8577" y="145589"/>
                  </a:lnTo>
                  <a:lnTo>
                    <a:pt x="207" y="171450"/>
                  </a:lnTo>
                  <a:lnTo>
                    <a:pt x="0" y="194714"/>
                  </a:lnTo>
                  <a:lnTo>
                    <a:pt x="15651" y="241996"/>
                  </a:lnTo>
                  <a:lnTo>
                    <a:pt x="22450" y="256931"/>
                  </a:lnTo>
                  <a:lnTo>
                    <a:pt x="34313" y="264038"/>
                  </a:lnTo>
                  <a:lnTo>
                    <a:pt x="58949" y="270125"/>
                  </a:lnTo>
                  <a:lnTo>
                    <a:pt x="67306" y="270979"/>
                  </a:lnTo>
                  <a:lnTo>
                    <a:pt x="84119" y="266284"/>
                  </a:lnTo>
                  <a:lnTo>
                    <a:pt x="107796" y="252765"/>
                  </a:lnTo>
                  <a:lnTo>
                    <a:pt x="138218" y="208223"/>
                  </a:lnTo>
                  <a:lnTo>
                    <a:pt x="148138" y="189852"/>
                  </a:lnTo>
                  <a:lnTo>
                    <a:pt x="155546" y="154149"/>
                  </a:lnTo>
                  <a:lnTo>
                    <a:pt x="155465" y="114563"/>
                  </a:lnTo>
                  <a:lnTo>
                    <a:pt x="150975" y="86136"/>
                  </a:lnTo>
                  <a:lnTo>
                    <a:pt x="138435" y="60937"/>
                  </a:lnTo>
                  <a:lnTo>
                    <a:pt x="113821" y="32207"/>
                  </a:lnTo>
                  <a:lnTo>
                    <a:pt x="88542" y="14697"/>
                  </a:lnTo>
                  <a:lnTo>
                    <a:pt x="55678" y="2388"/>
                  </a:lnTo>
                  <a:lnTo>
                    <a:pt x="27854" y="0"/>
                  </a:lnTo>
                  <a:lnTo>
                    <a:pt x="1474" y="12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6" name="SMARTInkShape-127">
              <a:extLst>
                <a:ext uri="{FF2B5EF4-FFF2-40B4-BE49-F238E27FC236}">
                  <a16:creationId xmlns:a16="http://schemas.microsoft.com/office/drawing/2014/main" id="{BB82CAAF-4ED1-4986-A287-50437E65B2D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0382250" y="2870200"/>
              <a:ext cx="18607" cy="285751"/>
            </a:xfrm>
            <a:custGeom>
              <a:avLst/>
              <a:gdLst/>
              <a:ahLst/>
              <a:cxnLst/>
              <a:rect l="0" t="0" r="0" b="0"/>
              <a:pathLst>
                <a:path w="18607" h="285751">
                  <a:moveTo>
                    <a:pt x="12700" y="0"/>
                  </a:moveTo>
                  <a:lnTo>
                    <a:pt x="12700" y="0"/>
                  </a:lnTo>
                  <a:lnTo>
                    <a:pt x="9330" y="0"/>
                  </a:lnTo>
                  <a:lnTo>
                    <a:pt x="9746" y="2117"/>
                  </a:lnTo>
                  <a:lnTo>
                    <a:pt x="15666" y="15208"/>
                  </a:lnTo>
                  <a:lnTo>
                    <a:pt x="18606" y="54894"/>
                  </a:lnTo>
                  <a:lnTo>
                    <a:pt x="15546" y="93484"/>
                  </a:lnTo>
                  <a:lnTo>
                    <a:pt x="13074" y="139676"/>
                  </a:lnTo>
                  <a:lnTo>
                    <a:pt x="7679" y="187100"/>
                  </a:lnTo>
                  <a:lnTo>
                    <a:pt x="1151" y="229180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17" name="SMARTInkShape-128">
              <a:extLst>
                <a:ext uri="{FF2B5EF4-FFF2-40B4-BE49-F238E27FC236}">
                  <a16:creationId xmlns:a16="http://schemas.microsoft.com/office/drawing/2014/main" id="{FE469C3A-D536-4D1C-BCA4-771EA89868D0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10039350" y="2921883"/>
              <a:ext cx="101601" cy="11818"/>
            </a:xfrm>
            <a:custGeom>
              <a:avLst/>
              <a:gdLst/>
              <a:ahLst/>
              <a:cxnLst/>
              <a:rect l="0" t="0" r="0" b="0"/>
              <a:pathLst>
                <a:path w="101601" h="11818">
                  <a:moveTo>
                    <a:pt x="0" y="5467"/>
                  </a:moveTo>
                  <a:lnTo>
                    <a:pt x="0" y="5467"/>
                  </a:lnTo>
                  <a:lnTo>
                    <a:pt x="11933" y="441"/>
                  </a:lnTo>
                  <a:lnTo>
                    <a:pt x="14305" y="0"/>
                  </a:lnTo>
                  <a:lnTo>
                    <a:pt x="56335" y="4930"/>
                  </a:lnTo>
                  <a:lnTo>
                    <a:pt x="101600" y="118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923" name="SMARTInkShape-Group38">
            <a:extLst>
              <a:ext uri="{FF2B5EF4-FFF2-40B4-BE49-F238E27FC236}">
                <a16:creationId xmlns:a16="http://schemas.microsoft.com/office/drawing/2014/main" id="{1A6CEA81-50BD-4FF5-9DA5-113D4402AA1C}"/>
              </a:ext>
            </a:extLst>
          </p:cNvPr>
          <p:cNvGrpSpPr/>
          <p:nvPr/>
        </p:nvGrpSpPr>
        <p:grpSpPr>
          <a:xfrm>
            <a:off x="8499166" y="3194396"/>
            <a:ext cx="1048473" cy="272705"/>
            <a:chOff x="8499166" y="3194396"/>
            <a:chExt cx="1048473" cy="272705"/>
          </a:xfrm>
        </p:grpSpPr>
        <p:sp>
          <p:nvSpPr>
            <p:cNvPr id="36919" name="SMARTInkShape-129">
              <a:extLst>
                <a:ext uri="{FF2B5EF4-FFF2-40B4-BE49-F238E27FC236}">
                  <a16:creationId xmlns:a16="http://schemas.microsoft.com/office/drawing/2014/main" id="{50FE186A-44C6-48F2-A3D6-C2BB7D6CB172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9334500" y="3194396"/>
              <a:ext cx="213139" cy="272705"/>
            </a:xfrm>
            <a:custGeom>
              <a:avLst/>
              <a:gdLst/>
              <a:ahLst/>
              <a:cxnLst/>
              <a:rect l="0" t="0" r="0" b="0"/>
              <a:pathLst>
                <a:path w="213139" h="272705">
                  <a:moveTo>
                    <a:pt x="19050" y="18704"/>
                  </a:moveTo>
                  <a:lnTo>
                    <a:pt x="19050" y="18704"/>
                  </a:lnTo>
                  <a:lnTo>
                    <a:pt x="19050" y="13237"/>
                  </a:lnTo>
                  <a:lnTo>
                    <a:pt x="45564" y="3593"/>
                  </a:lnTo>
                  <a:lnTo>
                    <a:pt x="86019" y="0"/>
                  </a:lnTo>
                  <a:lnTo>
                    <a:pt x="103725" y="3127"/>
                  </a:lnTo>
                  <a:lnTo>
                    <a:pt x="107954" y="6203"/>
                  </a:lnTo>
                  <a:lnTo>
                    <a:pt x="114538" y="15264"/>
                  </a:lnTo>
                  <a:lnTo>
                    <a:pt x="114458" y="21350"/>
                  </a:lnTo>
                  <a:lnTo>
                    <a:pt x="100340" y="52805"/>
                  </a:lnTo>
                  <a:lnTo>
                    <a:pt x="58022" y="100341"/>
                  </a:lnTo>
                  <a:lnTo>
                    <a:pt x="96398" y="101218"/>
                  </a:lnTo>
                  <a:lnTo>
                    <a:pt x="129222" y="105006"/>
                  </a:lnTo>
                  <a:lnTo>
                    <a:pt x="174868" y="118929"/>
                  </a:lnTo>
                  <a:lnTo>
                    <a:pt x="197079" y="131107"/>
                  </a:lnTo>
                  <a:lnTo>
                    <a:pt x="209225" y="143653"/>
                  </a:lnTo>
                  <a:lnTo>
                    <a:pt x="212933" y="157727"/>
                  </a:lnTo>
                  <a:lnTo>
                    <a:pt x="213138" y="181722"/>
                  </a:lnTo>
                  <a:lnTo>
                    <a:pt x="211941" y="188766"/>
                  </a:lnTo>
                  <a:lnTo>
                    <a:pt x="201206" y="204119"/>
                  </a:lnTo>
                  <a:lnTo>
                    <a:pt x="193404" y="212164"/>
                  </a:lnTo>
                  <a:lnTo>
                    <a:pt x="167801" y="222984"/>
                  </a:lnTo>
                  <a:lnTo>
                    <a:pt x="127095" y="234924"/>
                  </a:lnTo>
                  <a:lnTo>
                    <a:pt x="88057" y="248230"/>
                  </a:lnTo>
                  <a:lnTo>
                    <a:pt x="45147" y="262016"/>
                  </a:lnTo>
                  <a:lnTo>
                    <a:pt x="0" y="2727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20" name="SMARTInkShape-130">
              <a:extLst>
                <a:ext uri="{FF2B5EF4-FFF2-40B4-BE49-F238E27FC236}">
                  <a16:creationId xmlns:a16="http://schemas.microsoft.com/office/drawing/2014/main" id="{AA8C7C64-7EE2-46FE-829D-C50998EBF3C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9163050" y="3232150"/>
              <a:ext cx="33955" cy="209551"/>
            </a:xfrm>
            <a:custGeom>
              <a:avLst/>
              <a:gdLst/>
              <a:ahLst/>
              <a:cxnLst/>
              <a:rect l="0" t="0" r="0" b="0"/>
              <a:pathLst>
                <a:path w="33955" h="209551">
                  <a:moveTo>
                    <a:pt x="6350" y="0"/>
                  </a:moveTo>
                  <a:lnTo>
                    <a:pt x="6350" y="0"/>
                  </a:lnTo>
                  <a:lnTo>
                    <a:pt x="11376" y="11933"/>
                  </a:lnTo>
                  <a:lnTo>
                    <a:pt x="12622" y="53165"/>
                  </a:lnTo>
                  <a:lnTo>
                    <a:pt x="16046" y="92971"/>
                  </a:lnTo>
                  <a:lnTo>
                    <a:pt x="20536" y="139609"/>
                  </a:lnTo>
                  <a:lnTo>
                    <a:pt x="29828" y="175541"/>
                  </a:lnTo>
                  <a:lnTo>
                    <a:pt x="33954" y="183381"/>
                  </a:lnTo>
                  <a:lnTo>
                    <a:pt x="31102" y="187165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21" name="SMARTInkShape-131">
              <a:extLst>
                <a:ext uri="{FF2B5EF4-FFF2-40B4-BE49-F238E27FC236}">
                  <a16:creationId xmlns:a16="http://schemas.microsoft.com/office/drawing/2014/main" id="{A1C32C14-1C36-4A9D-8F5E-5BFBE7FE297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856685" y="3232150"/>
              <a:ext cx="153724" cy="153596"/>
            </a:xfrm>
            <a:custGeom>
              <a:avLst/>
              <a:gdLst/>
              <a:ahLst/>
              <a:cxnLst/>
              <a:rect l="0" t="0" r="0" b="0"/>
              <a:pathLst>
                <a:path w="153724" h="153596">
                  <a:moveTo>
                    <a:pt x="46015" y="0"/>
                  </a:moveTo>
                  <a:lnTo>
                    <a:pt x="46015" y="0"/>
                  </a:lnTo>
                  <a:lnTo>
                    <a:pt x="26242" y="23144"/>
                  </a:lnTo>
                  <a:lnTo>
                    <a:pt x="7930" y="60467"/>
                  </a:lnTo>
                  <a:lnTo>
                    <a:pt x="0" y="95527"/>
                  </a:lnTo>
                  <a:lnTo>
                    <a:pt x="402" y="117716"/>
                  </a:lnTo>
                  <a:lnTo>
                    <a:pt x="6691" y="133692"/>
                  </a:lnTo>
                  <a:lnTo>
                    <a:pt x="11332" y="139928"/>
                  </a:lnTo>
                  <a:lnTo>
                    <a:pt x="24016" y="148738"/>
                  </a:lnTo>
                  <a:lnTo>
                    <a:pt x="37647" y="153595"/>
                  </a:lnTo>
                  <a:lnTo>
                    <a:pt x="55373" y="152362"/>
                  </a:lnTo>
                  <a:lnTo>
                    <a:pt x="102002" y="140279"/>
                  </a:lnTo>
                  <a:lnTo>
                    <a:pt x="122968" y="128661"/>
                  </a:lnTo>
                  <a:lnTo>
                    <a:pt x="134745" y="116282"/>
                  </a:lnTo>
                  <a:lnTo>
                    <a:pt x="152364" y="86364"/>
                  </a:lnTo>
                  <a:lnTo>
                    <a:pt x="153723" y="74603"/>
                  </a:lnTo>
                  <a:lnTo>
                    <a:pt x="147151" y="56676"/>
                  </a:lnTo>
                  <a:lnTo>
                    <a:pt x="134472" y="46121"/>
                  </a:lnTo>
                  <a:lnTo>
                    <a:pt x="96180" y="28573"/>
                  </a:lnTo>
                  <a:lnTo>
                    <a:pt x="69972" y="22891"/>
                  </a:lnTo>
                  <a:lnTo>
                    <a:pt x="39665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22" name="SMARTInkShape-132">
              <a:extLst>
                <a:ext uri="{FF2B5EF4-FFF2-40B4-BE49-F238E27FC236}">
                  <a16:creationId xmlns:a16="http://schemas.microsoft.com/office/drawing/2014/main" id="{1B834071-1AB5-4024-82C4-79D3A22356E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499166" y="3239753"/>
              <a:ext cx="282885" cy="216670"/>
            </a:xfrm>
            <a:custGeom>
              <a:avLst/>
              <a:gdLst/>
              <a:ahLst/>
              <a:cxnLst/>
              <a:rect l="0" t="0" r="0" b="0"/>
              <a:pathLst>
                <a:path w="282885" h="216670">
                  <a:moveTo>
                    <a:pt x="9834" y="43197"/>
                  </a:moveTo>
                  <a:lnTo>
                    <a:pt x="9834" y="43197"/>
                  </a:lnTo>
                  <a:lnTo>
                    <a:pt x="4366" y="37730"/>
                  </a:lnTo>
                  <a:lnTo>
                    <a:pt x="374" y="37109"/>
                  </a:lnTo>
                  <a:lnTo>
                    <a:pt x="0" y="36316"/>
                  </a:lnTo>
                  <a:lnTo>
                    <a:pt x="456" y="35082"/>
                  </a:lnTo>
                  <a:lnTo>
                    <a:pt x="6257" y="28031"/>
                  </a:lnTo>
                  <a:lnTo>
                    <a:pt x="19971" y="19845"/>
                  </a:lnTo>
                  <a:lnTo>
                    <a:pt x="62737" y="5093"/>
                  </a:lnTo>
                  <a:lnTo>
                    <a:pt x="98289" y="0"/>
                  </a:lnTo>
                  <a:lnTo>
                    <a:pt x="118749" y="2489"/>
                  </a:lnTo>
                  <a:lnTo>
                    <a:pt x="141964" y="14015"/>
                  </a:lnTo>
                  <a:lnTo>
                    <a:pt x="149226" y="19174"/>
                  </a:lnTo>
                  <a:lnTo>
                    <a:pt x="152924" y="31344"/>
                  </a:lnTo>
                  <a:lnTo>
                    <a:pt x="155300" y="61160"/>
                  </a:lnTo>
                  <a:lnTo>
                    <a:pt x="141266" y="106299"/>
                  </a:lnTo>
                  <a:lnTo>
                    <a:pt x="126054" y="146888"/>
                  </a:lnTo>
                  <a:lnTo>
                    <a:pt x="123298" y="154657"/>
                  </a:lnTo>
                  <a:lnTo>
                    <a:pt x="107064" y="170816"/>
                  </a:lnTo>
                  <a:lnTo>
                    <a:pt x="83328" y="190136"/>
                  </a:lnTo>
                  <a:lnTo>
                    <a:pt x="77776" y="197403"/>
                  </a:lnTo>
                  <a:lnTo>
                    <a:pt x="75308" y="202985"/>
                  </a:lnTo>
                  <a:lnTo>
                    <a:pt x="76060" y="205461"/>
                  </a:lnTo>
                  <a:lnTo>
                    <a:pt x="80661" y="210094"/>
                  </a:lnTo>
                  <a:lnTo>
                    <a:pt x="97926" y="216669"/>
                  </a:lnTo>
                  <a:lnTo>
                    <a:pt x="137284" y="215401"/>
                  </a:lnTo>
                  <a:lnTo>
                    <a:pt x="182885" y="210382"/>
                  </a:lnTo>
                  <a:lnTo>
                    <a:pt x="226729" y="208480"/>
                  </a:lnTo>
                  <a:lnTo>
                    <a:pt x="273287" y="208307"/>
                  </a:lnTo>
                  <a:lnTo>
                    <a:pt x="282884" y="208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924" name="SMARTInkShape-133">
            <a:extLst>
              <a:ext uri="{FF2B5EF4-FFF2-40B4-BE49-F238E27FC236}">
                <a16:creationId xmlns:a16="http://schemas.microsoft.com/office/drawing/2014/main" id="{37133BEE-7F5D-43BA-B684-B88FE2E6C839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9798050" y="3276600"/>
            <a:ext cx="165101" cy="19051"/>
          </a:xfrm>
          <a:custGeom>
            <a:avLst/>
            <a:gdLst/>
            <a:ahLst/>
            <a:cxnLst/>
            <a:rect l="0" t="0" r="0" b="0"/>
            <a:pathLst>
              <a:path w="165101" h="19051">
                <a:moveTo>
                  <a:pt x="0" y="0"/>
                </a:moveTo>
                <a:lnTo>
                  <a:pt x="0" y="0"/>
                </a:lnTo>
                <a:lnTo>
                  <a:pt x="43724" y="705"/>
                </a:lnTo>
                <a:lnTo>
                  <a:pt x="84214" y="8838"/>
                </a:lnTo>
                <a:lnTo>
                  <a:pt x="125547" y="12191"/>
                </a:lnTo>
                <a:lnTo>
                  <a:pt x="165100" y="190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168" name="SMARTInkShape-Group40">
            <a:extLst>
              <a:ext uri="{FF2B5EF4-FFF2-40B4-BE49-F238E27FC236}">
                <a16:creationId xmlns:a16="http://schemas.microsoft.com/office/drawing/2014/main" id="{09FFD497-8BA6-47E0-9C2B-77DDA8B981DA}"/>
              </a:ext>
            </a:extLst>
          </p:cNvPr>
          <p:cNvGrpSpPr/>
          <p:nvPr/>
        </p:nvGrpSpPr>
        <p:grpSpPr>
          <a:xfrm>
            <a:off x="10366146" y="3057815"/>
            <a:ext cx="932405" cy="441036"/>
            <a:chOff x="10366146" y="3057815"/>
            <a:chExt cx="932405" cy="441036"/>
          </a:xfrm>
        </p:grpSpPr>
        <p:sp>
          <p:nvSpPr>
            <p:cNvPr id="36925" name="SMARTInkShape-134">
              <a:extLst>
                <a:ext uri="{FF2B5EF4-FFF2-40B4-BE49-F238E27FC236}">
                  <a16:creationId xmlns:a16="http://schemas.microsoft.com/office/drawing/2014/main" id="{F536722B-95A4-4D5E-A7CD-023A190B1B7B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11049000" y="3057815"/>
              <a:ext cx="249551" cy="277472"/>
            </a:xfrm>
            <a:custGeom>
              <a:avLst/>
              <a:gdLst/>
              <a:ahLst/>
              <a:cxnLst/>
              <a:rect l="0" t="0" r="0" b="0"/>
              <a:pathLst>
                <a:path w="249551" h="277472">
                  <a:moveTo>
                    <a:pt x="57150" y="110835"/>
                  </a:moveTo>
                  <a:lnTo>
                    <a:pt x="57150" y="110835"/>
                  </a:lnTo>
                  <a:lnTo>
                    <a:pt x="50407" y="124319"/>
                  </a:lnTo>
                  <a:lnTo>
                    <a:pt x="46215" y="156301"/>
                  </a:lnTo>
                  <a:lnTo>
                    <a:pt x="48344" y="197057"/>
                  </a:lnTo>
                  <a:lnTo>
                    <a:pt x="57383" y="240277"/>
                  </a:lnTo>
                  <a:lnTo>
                    <a:pt x="59422" y="245814"/>
                  </a:lnTo>
                  <a:lnTo>
                    <a:pt x="79146" y="263718"/>
                  </a:lnTo>
                  <a:lnTo>
                    <a:pt x="103962" y="275686"/>
                  </a:lnTo>
                  <a:lnTo>
                    <a:pt x="118879" y="277471"/>
                  </a:lnTo>
                  <a:lnTo>
                    <a:pt x="142935" y="272627"/>
                  </a:lnTo>
                  <a:lnTo>
                    <a:pt x="166765" y="262254"/>
                  </a:lnTo>
                  <a:lnTo>
                    <a:pt x="196363" y="236870"/>
                  </a:lnTo>
                  <a:lnTo>
                    <a:pt x="211600" y="214971"/>
                  </a:lnTo>
                  <a:lnTo>
                    <a:pt x="228503" y="177125"/>
                  </a:lnTo>
                  <a:lnTo>
                    <a:pt x="245328" y="130096"/>
                  </a:lnTo>
                  <a:lnTo>
                    <a:pt x="249550" y="91142"/>
                  </a:lnTo>
                  <a:lnTo>
                    <a:pt x="244655" y="56067"/>
                  </a:lnTo>
                  <a:lnTo>
                    <a:pt x="225440" y="28599"/>
                  </a:lnTo>
                  <a:lnTo>
                    <a:pt x="203441" y="14078"/>
                  </a:lnTo>
                  <a:lnTo>
                    <a:pt x="162560" y="0"/>
                  </a:lnTo>
                  <a:lnTo>
                    <a:pt x="123974" y="4304"/>
                  </a:lnTo>
                  <a:lnTo>
                    <a:pt x="86906" y="14516"/>
                  </a:lnTo>
                  <a:lnTo>
                    <a:pt x="46434" y="35678"/>
                  </a:lnTo>
                  <a:lnTo>
                    <a:pt x="0" y="60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26" name="SMARTInkShape-135">
              <a:extLst>
                <a:ext uri="{FF2B5EF4-FFF2-40B4-BE49-F238E27FC236}">
                  <a16:creationId xmlns:a16="http://schemas.microsoft.com/office/drawing/2014/main" id="{5E5E44C3-8F7C-44F9-BC1B-64401E9FFCF0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0779780" y="3187700"/>
              <a:ext cx="181750" cy="196851"/>
            </a:xfrm>
            <a:custGeom>
              <a:avLst/>
              <a:gdLst/>
              <a:ahLst/>
              <a:cxnLst/>
              <a:rect l="0" t="0" r="0" b="0"/>
              <a:pathLst>
                <a:path w="181750" h="196851">
                  <a:moveTo>
                    <a:pt x="21570" y="0"/>
                  </a:moveTo>
                  <a:lnTo>
                    <a:pt x="21570" y="0"/>
                  </a:lnTo>
                  <a:lnTo>
                    <a:pt x="21570" y="3371"/>
                  </a:lnTo>
                  <a:lnTo>
                    <a:pt x="9637" y="42376"/>
                  </a:lnTo>
                  <a:lnTo>
                    <a:pt x="2747" y="81230"/>
                  </a:lnTo>
                  <a:lnTo>
                    <a:pt x="0" y="122846"/>
                  </a:lnTo>
                  <a:lnTo>
                    <a:pt x="839" y="134814"/>
                  </a:lnTo>
                  <a:lnTo>
                    <a:pt x="9299" y="155638"/>
                  </a:lnTo>
                  <a:lnTo>
                    <a:pt x="21760" y="172183"/>
                  </a:lnTo>
                  <a:lnTo>
                    <a:pt x="34354" y="181889"/>
                  </a:lnTo>
                  <a:lnTo>
                    <a:pt x="60088" y="191319"/>
                  </a:lnTo>
                  <a:lnTo>
                    <a:pt x="96796" y="195211"/>
                  </a:lnTo>
                  <a:lnTo>
                    <a:pt x="120855" y="190477"/>
                  </a:lnTo>
                  <a:lnTo>
                    <a:pt x="141895" y="180612"/>
                  </a:lnTo>
                  <a:lnTo>
                    <a:pt x="164232" y="159896"/>
                  </a:lnTo>
                  <a:lnTo>
                    <a:pt x="172699" y="146559"/>
                  </a:lnTo>
                  <a:lnTo>
                    <a:pt x="181432" y="117038"/>
                  </a:lnTo>
                  <a:lnTo>
                    <a:pt x="181749" y="88222"/>
                  </a:lnTo>
                  <a:lnTo>
                    <a:pt x="177372" y="71922"/>
                  </a:lnTo>
                  <a:lnTo>
                    <a:pt x="169836" y="65362"/>
                  </a:lnTo>
                  <a:lnTo>
                    <a:pt x="164864" y="62625"/>
                  </a:lnTo>
                  <a:lnTo>
                    <a:pt x="141013" y="58772"/>
                  </a:lnTo>
                  <a:lnTo>
                    <a:pt x="121715" y="61002"/>
                  </a:lnTo>
                  <a:lnTo>
                    <a:pt x="100316" y="76244"/>
                  </a:lnTo>
                  <a:lnTo>
                    <a:pt x="74284" y="110337"/>
                  </a:lnTo>
                  <a:lnTo>
                    <a:pt x="66635" y="125238"/>
                  </a:lnTo>
                  <a:lnTo>
                    <a:pt x="64649" y="140798"/>
                  </a:lnTo>
                  <a:lnTo>
                    <a:pt x="67494" y="161662"/>
                  </a:lnTo>
                  <a:lnTo>
                    <a:pt x="69118" y="167042"/>
                  </a:lnTo>
                  <a:lnTo>
                    <a:pt x="78451" y="176781"/>
                  </a:lnTo>
                  <a:lnTo>
                    <a:pt x="91300" y="184403"/>
                  </a:lnTo>
                  <a:lnTo>
                    <a:pt x="135870" y="196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27" name="SMARTInkShape-136">
              <a:extLst>
                <a:ext uri="{FF2B5EF4-FFF2-40B4-BE49-F238E27FC236}">
                  <a16:creationId xmlns:a16="http://schemas.microsoft.com/office/drawing/2014/main" id="{0E85F891-B63C-4A22-84B0-6AAEEDABC28F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0366146" y="3183055"/>
              <a:ext cx="232005" cy="315796"/>
            </a:xfrm>
            <a:custGeom>
              <a:avLst/>
              <a:gdLst/>
              <a:ahLst/>
              <a:cxnLst/>
              <a:rect l="0" t="0" r="0" b="0"/>
              <a:pathLst>
                <a:path w="232005" h="315796">
                  <a:moveTo>
                    <a:pt x="232004" y="49095"/>
                  </a:moveTo>
                  <a:lnTo>
                    <a:pt x="232004" y="49095"/>
                  </a:lnTo>
                  <a:lnTo>
                    <a:pt x="232002" y="45724"/>
                  </a:lnTo>
                  <a:lnTo>
                    <a:pt x="231299" y="44731"/>
                  </a:lnTo>
                  <a:lnTo>
                    <a:pt x="230123" y="44069"/>
                  </a:lnTo>
                  <a:lnTo>
                    <a:pt x="220467" y="41508"/>
                  </a:lnTo>
                  <a:lnTo>
                    <a:pt x="204115" y="30846"/>
                  </a:lnTo>
                  <a:lnTo>
                    <a:pt x="161468" y="13848"/>
                  </a:lnTo>
                  <a:lnTo>
                    <a:pt x="121877" y="10540"/>
                  </a:lnTo>
                  <a:lnTo>
                    <a:pt x="79800" y="7900"/>
                  </a:lnTo>
                  <a:lnTo>
                    <a:pt x="44052" y="13755"/>
                  </a:lnTo>
                  <a:lnTo>
                    <a:pt x="23208" y="26394"/>
                  </a:lnTo>
                  <a:lnTo>
                    <a:pt x="6998" y="50287"/>
                  </a:lnTo>
                  <a:lnTo>
                    <a:pt x="0" y="69595"/>
                  </a:lnTo>
                  <a:lnTo>
                    <a:pt x="245" y="79608"/>
                  </a:lnTo>
                  <a:lnTo>
                    <a:pt x="2706" y="88056"/>
                  </a:lnTo>
                  <a:lnTo>
                    <a:pt x="6151" y="94163"/>
                  </a:lnTo>
                  <a:lnTo>
                    <a:pt x="22171" y="104938"/>
                  </a:lnTo>
                  <a:lnTo>
                    <a:pt x="38791" y="107310"/>
                  </a:lnTo>
                  <a:lnTo>
                    <a:pt x="81578" y="99713"/>
                  </a:lnTo>
                  <a:lnTo>
                    <a:pt x="126404" y="78661"/>
                  </a:lnTo>
                  <a:lnTo>
                    <a:pt x="165730" y="53877"/>
                  </a:lnTo>
                  <a:lnTo>
                    <a:pt x="189185" y="23613"/>
                  </a:lnTo>
                  <a:lnTo>
                    <a:pt x="205248" y="0"/>
                  </a:lnTo>
                  <a:lnTo>
                    <a:pt x="197109" y="47144"/>
                  </a:lnTo>
                  <a:lnTo>
                    <a:pt x="198902" y="82733"/>
                  </a:lnTo>
                  <a:lnTo>
                    <a:pt x="199853" y="123346"/>
                  </a:lnTo>
                  <a:lnTo>
                    <a:pt x="200134" y="162818"/>
                  </a:lnTo>
                  <a:lnTo>
                    <a:pt x="202112" y="210318"/>
                  </a:lnTo>
                  <a:lnTo>
                    <a:pt x="203196" y="229405"/>
                  </a:lnTo>
                  <a:lnTo>
                    <a:pt x="194571" y="276479"/>
                  </a:lnTo>
                  <a:lnTo>
                    <a:pt x="193944" y="298419"/>
                  </a:lnTo>
                  <a:lnTo>
                    <a:pt x="192040" y="302898"/>
                  </a:lnTo>
                  <a:lnTo>
                    <a:pt x="189548" y="307241"/>
                  </a:lnTo>
                  <a:lnTo>
                    <a:pt x="187554" y="3157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8417481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5C68-B8EA-4334-AEC2-6837742E4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Fred CPI Statistics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39952-673F-4EA2-A9A5-EFFD3C1AA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https://fred.stlouisfed.org/series/CPIAUCSL</a:t>
            </a:r>
          </a:p>
        </p:txBody>
      </p:sp>
    </p:spTree>
    <p:extLst>
      <p:ext uri="{BB962C8B-B14F-4D97-AF65-F5344CB8AC3E}">
        <p14:creationId xmlns:p14="http://schemas.microsoft.com/office/powerpoint/2010/main" val="1538048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1D10-4E4C-4F6F-AD2B-4CB252F8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Practice 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ECBA4D3E-30A5-4031-8982-60CF9022A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315" y="2056192"/>
            <a:ext cx="9603275" cy="3450613"/>
          </a:xfrm>
        </p:spPr>
        <p:txBody>
          <a:bodyPr/>
          <a:lstStyle/>
          <a:p>
            <a:r>
              <a:rPr lang="en-US" altLang="en-US" dirty="0"/>
              <a:t>2010= $1455</a:t>
            </a:r>
          </a:p>
          <a:p>
            <a:r>
              <a:rPr lang="en-US" altLang="en-US" dirty="0"/>
              <a:t>2015= $1600</a:t>
            </a:r>
          </a:p>
          <a:p>
            <a:endParaRPr lang="en-US" altLang="en-US" dirty="0"/>
          </a:p>
          <a:p>
            <a:r>
              <a:rPr lang="en-US" altLang="en-US" dirty="0"/>
              <a:t>CPI=</a:t>
            </a:r>
          </a:p>
          <a:p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208785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7CA3-E307-4E4B-AE1A-3FC87561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Practice 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548377EC-F1D7-460F-A929-CB5E7D9D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1960= 710</a:t>
            </a:r>
          </a:p>
          <a:p>
            <a:r>
              <a:rPr lang="en-US" altLang="en-US" dirty="0"/>
              <a:t>2000= 1145</a:t>
            </a:r>
          </a:p>
          <a:p>
            <a:endParaRPr lang="en-US" altLang="en-US" dirty="0"/>
          </a:p>
          <a:p>
            <a:r>
              <a:rPr lang="en-US" altLang="en-US" dirty="0"/>
              <a:t>CPI=</a:t>
            </a:r>
          </a:p>
          <a:p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3865029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F18E-3859-4476-A024-6257FC74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EA1D65C5-F055-41EE-8025-61777086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086" y="2114535"/>
            <a:ext cx="7499350" cy="2562661"/>
          </a:xfrm>
        </p:spPr>
        <p:txBody>
          <a:bodyPr/>
          <a:lstStyle/>
          <a:p>
            <a:pPr marL="82550" indent="0">
              <a:buNone/>
            </a:pPr>
            <a:r>
              <a:rPr lang="en-US" altLang="en-US" dirty="0"/>
              <a:t>1977= 1035</a:t>
            </a:r>
          </a:p>
          <a:p>
            <a:pPr marL="82550" indent="0">
              <a:buNone/>
            </a:pPr>
            <a:r>
              <a:rPr lang="en-US" altLang="en-US" dirty="0"/>
              <a:t>2015= 1195</a:t>
            </a:r>
          </a:p>
          <a:p>
            <a:pPr marL="82550" indent="0">
              <a:buNone/>
            </a:pPr>
            <a:endParaRPr lang="en-US" altLang="en-US" dirty="0"/>
          </a:p>
          <a:p>
            <a:pPr marL="82550" indent="0">
              <a:buNone/>
            </a:pPr>
            <a:r>
              <a:rPr lang="en-US" altLang="en-US" dirty="0"/>
              <a:t>CPI=</a:t>
            </a:r>
          </a:p>
          <a:p>
            <a:pPr marL="82550" indent="0">
              <a:buNone/>
            </a:pPr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2959237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0F57-3556-4C57-BE35-28FDD71C1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2159D3C4-7ABF-4F2F-9E5E-BE1A71CB7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2013= 1365</a:t>
            </a:r>
          </a:p>
          <a:p>
            <a:r>
              <a:rPr lang="en-US" altLang="en-US" dirty="0"/>
              <a:t>2015= 1360</a:t>
            </a:r>
          </a:p>
          <a:p>
            <a:endParaRPr lang="en-US" altLang="en-US" dirty="0"/>
          </a:p>
          <a:p>
            <a:r>
              <a:rPr lang="en-US" altLang="en-US" dirty="0"/>
              <a:t>CPI=</a:t>
            </a:r>
          </a:p>
          <a:p>
            <a:r>
              <a:rPr lang="en-US" altLang="en-US" dirty="0"/>
              <a:t>Inflation Rate=</a:t>
            </a:r>
          </a:p>
        </p:txBody>
      </p:sp>
    </p:spTree>
    <p:extLst>
      <p:ext uri="{BB962C8B-B14F-4D97-AF65-F5344CB8AC3E}">
        <p14:creationId xmlns:p14="http://schemas.microsoft.com/office/powerpoint/2010/main" val="326865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864" y="5847008"/>
            <a:ext cx="643942" cy="669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19" y="341336"/>
            <a:ext cx="693227" cy="67609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03797" y="360056"/>
            <a:ext cx="10194701" cy="1325563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Aharoni" panose="02010803020104030203" pitchFamily="2" charset="-79"/>
                <a:cs typeface="Aharoni" panose="02010803020104030203" pitchFamily="2" charset="-79"/>
              </a:rPr>
              <a:t>What is INFLATION?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06133" y="2254452"/>
            <a:ext cx="10194702" cy="7441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b="1" dirty="0"/>
              <a:t>= is when the buying power of money goes down and prices go up.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523" y="6260442"/>
            <a:ext cx="2737341" cy="39627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/>
          <a:srcRect t="8835" r="2759" b="11129"/>
          <a:stretch/>
        </p:blipFill>
        <p:spPr>
          <a:xfrm>
            <a:off x="2131441" y="3096288"/>
            <a:ext cx="8739411" cy="266592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773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864" y="5847008"/>
            <a:ext cx="643942" cy="669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19" y="341336"/>
            <a:ext cx="693227" cy="67609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59098" y="365125"/>
            <a:ext cx="10194701" cy="132556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What is DEFLATION?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95122" y="1776330"/>
            <a:ext cx="10194702" cy="1395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= is when prices fall and the value of money increases.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1523" y="6260442"/>
            <a:ext cx="2737341" cy="3962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443213" y="2364993"/>
            <a:ext cx="7199290" cy="88042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solidFill>
                  <a:schemeClr val="tx1"/>
                </a:solidFill>
              </a:rPr>
              <a:t>Dramatic periods of deflation in the U.S. are rare. The last major period of deflation was from 1930 to 1933, which was during the Great Depression.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5122" y="3331060"/>
            <a:ext cx="6846401" cy="312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7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3D51C7C-1558-48D5-A8C7-529159BE4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Definitions 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E7B98114-B9C0-4CAC-B4D7-5857C5B0D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en-US" altLang="en-US" b="1" u="sng" dirty="0"/>
              <a:t>Stagflation</a:t>
            </a:r>
            <a:r>
              <a:rPr lang="en-US" altLang="en-US" dirty="0"/>
              <a:t>= prices and unemployment are rising simultaneously</a:t>
            </a:r>
          </a:p>
          <a:p>
            <a:pPr lvl="1"/>
            <a:r>
              <a:rPr lang="en-US" altLang="en-US" dirty="0"/>
              <a:t>Double economic nightmare as goods cost more and more people are out of work</a:t>
            </a:r>
          </a:p>
          <a:p>
            <a:r>
              <a:rPr lang="en-US" altLang="en-US" b="1" u="sng" dirty="0"/>
              <a:t>Hyperinflation</a:t>
            </a:r>
            <a:r>
              <a:rPr lang="en-US" altLang="en-US" dirty="0"/>
              <a:t>=extreme rise in prices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1026" name="Picture 2" descr="Image result for hyperinflation">
            <a:extLst>
              <a:ext uri="{FF2B5EF4-FFF2-40B4-BE49-F238E27FC236}">
                <a16:creationId xmlns:a16="http://schemas.microsoft.com/office/drawing/2014/main" id="{A42A09B8-D153-4D79-B540-72C6CA016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411" y="1430812"/>
            <a:ext cx="4960442" cy="341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141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8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3A644-4727-4B28-80E2-F9F93F90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Zimbabwe 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EFA39312-5560-4018-9DDA-15D6C935104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4726" y="1474793"/>
            <a:ext cx="9760128" cy="47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6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CABFB-D623-4535-9EE1-3D7F0BCC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Hyperinflation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B405-4E6D-4E96-9618-B1F714D73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Germany</a:t>
            </a:r>
            <a:r>
              <a:rPr lang="en-US" dirty="0"/>
              <a:t> (1923)  29,500 % inflation rate ; prices doubling every 3.7 days </a:t>
            </a:r>
          </a:p>
          <a:p>
            <a:r>
              <a:rPr lang="en-US" b="1" dirty="0"/>
              <a:t>Zimbabwe</a:t>
            </a:r>
            <a:r>
              <a:rPr lang="en-US" dirty="0"/>
              <a:t> (2008)- 79 billion %  Loaf of bread cost 35 million </a:t>
            </a:r>
          </a:p>
          <a:p>
            <a:r>
              <a:rPr lang="en-US" b="1" dirty="0"/>
              <a:t>Hungary</a:t>
            </a:r>
            <a:r>
              <a:rPr lang="en-US" dirty="0"/>
              <a:t> 1946 – 13.6 quadrillion prices doubled every 15 hours </a:t>
            </a:r>
          </a:p>
          <a:p>
            <a:r>
              <a:rPr lang="en-US" b="1" dirty="0"/>
              <a:t>Venezuela-</a:t>
            </a:r>
            <a:r>
              <a:rPr lang="en-US" dirty="0"/>
              <a:t> current almost 1 million percent . Prices doubling every few weeks 20 Million bolivars for fast food meal</a:t>
            </a:r>
          </a:p>
          <a:p>
            <a:pPr marL="0" indent="0">
              <a:buNone/>
            </a:pPr>
            <a:r>
              <a:rPr lang="en-US" dirty="0"/>
              <a:t> For one dozen eggs in Venezuela; You can buy 101 dozen eggs in the U.S. for the same price </a:t>
            </a:r>
          </a:p>
          <a:p>
            <a:pPr marL="0" indent="0">
              <a:buNone/>
            </a:pPr>
            <a:r>
              <a:rPr lang="en-US" dirty="0"/>
              <a:t>Minimum wage equal to around $1.61USD </a:t>
            </a:r>
          </a:p>
        </p:txBody>
      </p:sp>
    </p:spTree>
    <p:extLst>
      <p:ext uri="{BB962C8B-B14F-4D97-AF65-F5344CB8AC3E}">
        <p14:creationId xmlns:p14="http://schemas.microsoft.com/office/powerpoint/2010/main" val="1580372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AEB3E-350C-4D5D-8772-3CDE7304B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Inflation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822D808F-FE87-4CDD-8061-012503BEF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1853754"/>
            <a:ext cx="11865429" cy="440111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/>
              <a:t>Inflation affects people’s </a:t>
            </a:r>
            <a:r>
              <a:rPr lang="en-US" altLang="en-US" sz="2400" b="1" dirty="0">
                <a:solidFill>
                  <a:srgbClr val="FF0000"/>
                </a:solidFill>
              </a:rPr>
              <a:t>purchasing power</a:t>
            </a:r>
          </a:p>
          <a:p>
            <a:pPr lvl="1" eaLnBrk="1" hangingPunct="1"/>
            <a:r>
              <a:rPr lang="en-US" altLang="en-US" sz="2000" b="1" dirty="0"/>
              <a:t>People on fixed income are hurt most</a:t>
            </a:r>
          </a:p>
          <a:p>
            <a:pPr lvl="1" eaLnBrk="1" hangingPunct="1"/>
            <a:r>
              <a:rPr lang="en-US" altLang="en-US" sz="2000" dirty="0"/>
              <a:t>Workers who receive cost-of-living increases (COLA’s) aren’t</a:t>
            </a:r>
          </a:p>
          <a:p>
            <a:r>
              <a:rPr lang="en-US" sz="2400" dirty="0"/>
              <a:t>When making loans at </a:t>
            </a:r>
            <a:r>
              <a:rPr lang="en-US" sz="2400" b="1" dirty="0"/>
              <a:t>fixed rates</a:t>
            </a:r>
            <a:r>
              <a:rPr lang="en-US" sz="2400" dirty="0"/>
              <a:t>, an unanticipated rise in price level by more than the lender anticipated </a:t>
            </a:r>
            <a:r>
              <a:rPr lang="en-US" sz="2400" b="1" dirty="0"/>
              <a:t>hurts the lender </a:t>
            </a:r>
            <a:r>
              <a:rPr lang="en-US" sz="2400" dirty="0"/>
              <a:t>since the money repaid will have </a:t>
            </a:r>
            <a:r>
              <a:rPr lang="en-US" sz="2400" b="1" dirty="0"/>
              <a:t>less purchasing </a:t>
            </a:r>
            <a:r>
              <a:rPr lang="en-US" sz="2400" dirty="0"/>
              <a:t>power.</a:t>
            </a:r>
          </a:p>
          <a:p>
            <a:r>
              <a:rPr lang="en-US" sz="2400" b="1" dirty="0"/>
              <a:t>Borrowers</a:t>
            </a:r>
            <a:r>
              <a:rPr lang="en-US" sz="2400" dirty="0"/>
              <a:t> who borrow at fixed rates will </a:t>
            </a:r>
            <a:r>
              <a:rPr lang="en-US" sz="2400" b="1" dirty="0"/>
              <a:t>benefit</a:t>
            </a:r>
            <a:r>
              <a:rPr lang="en-US" sz="2400" dirty="0"/>
              <a:t> from </a:t>
            </a:r>
            <a:r>
              <a:rPr lang="en-US" sz="2400" b="1" dirty="0"/>
              <a:t>unanticipated</a:t>
            </a:r>
            <a:r>
              <a:rPr lang="en-US" sz="2400" dirty="0"/>
              <a:t> </a:t>
            </a:r>
            <a:r>
              <a:rPr lang="en-US" sz="2400" b="1" dirty="0"/>
              <a:t>inflation</a:t>
            </a:r>
            <a:r>
              <a:rPr lang="en-US" sz="2400" dirty="0"/>
              <a:t>. Their interest </a:t>
            </a:r>
            <a:r>
              <a:rPr lang="en-US" sz="2400" b="1" dirty="0"/>
              <a:t>rates remain stable </a:t>
            </a:r>
            <a:r>
              <a:rPr lang="en-US" sz="2400" dirty="0"/>
              <a:t>as price rise and they pay back their loan with money that has less purchasing power than the money they borrowed.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8325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813F-4D4A-4738-913A-622BE06C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Price Index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017AD397-42A1-47E4-9007-3E070340A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5" y="1955576"/>
            <a:ext cx="11767548" cy="28956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CPI measures the price change of a selected group of consumer goods and services overtime. </a:t>
            </a:r>
          </a:p>
          <a:p>
            <a:r>
              <a:rPr lang="en-US" sz="2400" dirty="0"/>
              <a:t>Thousands of goods and services are selected and placed in what is called a “</a:t>
            </a:r>
            <a:r>
              <a:rPr lang="en-US" sz="2400" b="1" dirty="0"/>
              <a:t>market basket</a:t>
            </a:r>
            <a:r>
              <a:rPr lang="en-US" sz="2400" dirty="0"/>
              <a:t>.”</a:t>
            </a:r>
          </a:p>
          <a:p>
            <a:r>
              <a:rPr lang="en-US" sz="2400" dirty="0"/>
              <a:t>Each month the “</a:t>
            </a:r>
            <a:r>
              <a:rPr lang="en-US" sz="2400" b="1" dirty="0"/>
              <a:t>market basket</a:t>
            </a:r>
            <a:r>
              <a:rPr lang="en-US" sz="2400" dirty="0"/>
              <a:t>” is checked to see if the overall price of the basket has increased or decreased.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2C6358-9C1C-4605-A8CB-21020A8F9F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24" t="3950" r="2232" b="6145"/>
          <a:stretch/>
        </p:blipFill>
        <p:spPr>
          <a:xfrm>
            <a:off x="6807430" y="4750697"/>
            <a:ext cx="3757002" cy="172469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36E129-ADCE-40D1-843C-A6196D4F59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46" t="11907" r="1809" b="7535"/>
          <a:stretch/>
        </p:blipFill>
        <p:spPr>
          <a:xfrm>
            <a:off x="1016334" y="4750698"/>
            <a:ext cx="3630564" cy="172469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1361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3234C-D936-4424-AA23-13C9EED1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 a market basket?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E2436-CB51-4199-A005-26E75BB6E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221" y="1853754"/>
            <a:ext cx="11998779" cy="4370583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Food and Beverages </a:t>
            </a:r>
            <a:r>
              <a:rPr lang="en-US" dirty="0"/>
              <a:t>(breakfast cereal, milk, coffee, chicken, wine, full service meals, snacks)</a:t>
            </a:r>
          </a:p>
          <a:p>
            <a:r>
              <a:rPr lang="en-US" b="1" dirty="0"/>
              <a:t>Housing</a:t>
            </a:r>
            <a:r>
              <a:rPr lang="en-US" dirty="0"/>
              <a:t> (rent of primary residence, owners' equivalent rent, fuel oil, bedroom furniture)</a:t>
            </a:r>
          </a:p>
          <a:p>
            <a:r>
              <a:rPr lang="en-US" b="1" dirty="0"/>
              <a:t>Clothes</a:t>
            </a:r>
            <a:r>
              <a:rPr lang="en-US" dirty="0"/>
              <a:t> (men's shirts and sweaters, women's dresses, jewelry)</a:t>
            </a:r>
          </a:p>
          <a:p>
            <a:r>
              <a:rPr lang="en-US" b="1" dirty="0"/>
              <a:t>Transportation</a:t>
            </a:r>
            <a:r>
              <a:rPr lang="en-US" dirty="0"/>
              <a:t> (new vehicles, airline fares, gasoline, motor vehicle insurance)</a:t>
            </a:r>
          </a:p>
          <a:p>
            <a:r>
              <a:rPr lang="en-US" b="1" dirty="0"/>
              <a:t>Medical Care </a:t>
            </a:r>
            <a:r>
              <a:rPr lang="en-US" dirty="0"/>
              <a:t>(prescription drugs and medical supplies, physicians' services, eyeglasses and eye care, hospital services)</a:t>
            </a:r>
          </a:p>
          <a:p>
            <a:r>
              <a:rPr lang="en-US" b="1" dirty="0"/>
              <a:t>Recreation</a:t>
            </a:r>
            <a:r>
              <a:rPr lang="en-US" dirty="0"/>
              <a:t> (televisions, toys, pets and pet products, sports equipment, admissions)</a:t>
            </a:r>
          </a:p>
          <a:p>
            <a:r>
              <a:rPr lang="en-US" b="1" dirty="0"/>
              <a:t>Education and Communication </a:t>
            </a:r>
            <a:r>
              <a:rPr lang="en-US" dirty="0"/>
              <a:t>(college tuition, postage, telephone services, computer software and accessories)</a:t>
            </a:r>
          </a:p>
          <a:p>
            <a:r>
              <a:rPr lang="en-US" b="1" dirty="0"/>
              <a:t>Other Goods and Services </a:t>
            </a:r>
            <a:r>
              <a:rPr lang="en-US" dirty="0"/>
              <a:t>(tobacco and smoking products, haircuts and other personal services, funeral expenses)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302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610</Words>
  <Application>Microsoft Office PowerPoint</Application>
  <PresentationFormat>Widescreen</PresentationFormat>
  <Paragraphs>76</Paragraphs>
  <Slides>15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Aharoni</vt:lpstr>
      <vt:lpstr>Arial</vt:lpstr>
      <vt:lpstr>Calibri</vt:lpstr>
      <vt:lpstr>Gill Sans MT</vt:lpstr>
      <vt:lpstr>Tahoma</vt:lpstr>
      <vt:lpstr>Wingdings</vt:lpstr>
      <vt:lpstr>Gallery</vt:lpstr>
      <vt:lpstr>Inflation and CPI</vt:lpstr>
      <vt:lpstr>What is INFLATION? </vt:lpstr>
      <vt:lpstr>What is DEFLATION?</vt:lpstr>
      <vt:lpstr>Definitions </vt:lpstr>
      <vt:lpstr>Zimbabwe </vt:lpstr>
      <vt:lpstr>Hyperinflation Examples </vt:lpstr>
      <vt:lpstr>Inflation</vt:lpstr>
      <vt:lpstr>Consumer Price Index </vt:lpstr>
      <vt:lpstr>What is in a market basket?</vt:lpstr>
      <vt:lpstr>CPI and Inflation </vt:lpstr>
      <vt:lpstr>Fred CPI Statistics </vt:lpstr>
      <vt:lpstr>Practice </vt:lpstr>
      <vt:lpstr>Practice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Inflation and CPI</dc:title>
  <dc:creator>Samer Kaddah</dc:creator>
  <cp:lastModifiedBy>Samer Kaddah</cp:lastModifiedBy>
  <cp:revision>12</cp:revision>
  <cp:lastPrinted>2019-03-11T12:54:24Z</cp:lastPrinted>
  <dcterms:created xsi:type="dcterms:W3CDTF">2018-10-04T20:14:56Z</dcterms:created>
  <dcterms:modified xsi:type="dcterms:W3CDTF">2019-03-11T18:22:15Z</dcterms:modified>
</cp:coreProperties>
</file>