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handoutMasterIdLst>
    <p:handoutMasterId r:id="rId15"/>
  </p:handoutMasterIdLst>
  <p:sldIdLst>
    <p:sldId id="265" r:id="rId2"/>
    <p:sldId id="266" r:id="rId3"/>
    <p:sldId id="267" r:id="rId4"/>
    <p:sldId id="268" r:id="rId5"/>
    <p:sldId id="256" r:id="rId6"/>
    <p:sldId id="257" r:id="rId7"/>
    <p:sldId id="258" r:id="rId8"/>
    <p:sldId id="259" r:id="rId9"/>
    <p:sldId id="260" r:id="rId10"/>
    <p:sldId id="264" r:id="rId11"/>
    <p:sldId id="261" r:id="rId12"/>
    <p:sldId id="262" r:id="rId13"/>
    <p:sldId id="263" r:id="rId14"/>
  </p:sldIdLst>
  <p:sldSz cx="12192000" cy="68580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8" d="100"/>
          <a:sy n="68" d="100"/>
        </p:scale>
        <p:origin x="61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16AD767-F2CB-4264-B7F5-D54418955676}"/>
              </a:ext>
            </a:extLst>
          </p:cNvPr>
          <p:cNvSpPr>
            <a:spLocks noGrp="1"/>
          </p:cNvSpPr>
          <p:nvPr>
            <p:ph type="hdr" sz="quarter"/>
          </p:nvPr>
        </p:nvSpPr>
        <p:spPr>
          <a:xfrm>
            <a:off x="0" y="0"/>
            <a:ext cx="2971800"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F0DB5E63-32CC-4484-A316-C3C48A5228D2}"/>
              </a:ext>
            </a:extLst>
          </p:cNvPr>
          <p:cNvSpPr>
            <a:spLocks noGrp="1"/>
          </p:cNvSpPr>
          <p:nvPr>
            <p:ph type="dt" sz="quarter" idx="1"/>
          </p:nvPr>
        </p:nvSpPr>
        <p:spPr>
          <a:xfrm>
            <a:off x="3884613" y="0"/>
            <a:ext cx="2971800" cy="466725"/>
          </a:xfrm>
          <a:prstGeom prst="rect">
            <a:avLst/>
          </a:prstGeom>
        </p:spPr>
        <p:txBody>
          <a:bodyPr vert="horz" lIns="91440" tIns="45720" rIns="91440" bIns="45720" rtlCol="0"/>
          <a:lstStyle>
            <a:lvl1pPr algn="r">
              <a:defRPr sz="1200"/>
            </a:lvl1pPr>
          </a:lstStyle>
          <a:p>
            <a:fld id="{6CABE5BF-EAB3-4150-A934-22D3A4918037}" type="datetimeFigureOut">
              <a:rPr lang="en-US" smtClean="0"/>
              <a:t>4/11/2019</a:t>
            </a:fld>
            <a:endParaRPr lang="en-US"/>
          </a:p>
        </p:txBody>
      </p:sp>
      <p:sp>
        <p:nvSpPr>
          <p:cNvPr id="4" name="Footer Placeholder 3">
            <a:extLst>
              <a:ext uri="{FF2B5EF4-FFF2-40B4-BE49-F238E27FC236}">
                <a16:creationId xmlns:a16="http://schemas.microsoft.com/office/drawing/2014/main" id="{FD65CFF9-B3C0-4410-878B-27F51BBA7274}"/>
              </a:ext>
            </a:extLst>
          </p:cNvPr>
          <p:cNvSpPr>
            <a:spLocks noGrp="1"/>
          </p:cNvSpPr>
          <p:nvPr>
            <p:ph type="ftr" sz="quarter" idx="2"/>
          </p:nvPr>
        </p:nvSpPr>
        <p:spPr>
          <a:xfrm>
            <a:off x="0" y="8829675"/>
            <a:ext cx="2971800"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D05E027-3F6F-4AE9-B8C0-098D1D7C0C8A}"/>
              </a:ext>
            </a:extLst>
          </p:cNvPr>
          <p:cNvSpPr>
            <a:spLocks noGrp="1"/>
          </p:cNvSpPr>
          <p:nvPr>
            <p:ph type="sldNum" sz="quarter" idx="3"/>
          </p:nvPr>
        </p:nvSpPr>
        <p:spPr>
          <a:xfrm>
            <a:off x="3884613" y="8829675"/>
            <a:ext cx="2971800" cy="466725"/>
          </a:xfrm>
          <a:prstGeom prst="rect">
            <a:avLst/>
          </a:prstGeom>
        </p:spPr>
        <p:txBody>
          <a:bodyPr vert="horz" lIns="91440" tIns="45720" rIns="91440" bIns="45720" rtlCol="0" anchor="b"/>
          <a:lstStyle>
            <a:lvl1pPr algn="r">
              <a:defRPr sz="1200"/>
            </a:lvl1pPr>
          </a:lstStyle>
          <a:p>
            <a:fld id="{F0602549-F171-4F28-BC53-2E1EE79CB5DB}" type="slidenum">
              <a:rPr lang="en-US" smtClean="0"/>
              <a:t>‹#›</a:t>
            </a:fld>
            <a:endParaRPr lang="en-US"/>
          </a:p>
        </p:txBody>
      </p:sp>
    </p:spTree>
    <p:extLst>
      <p:ext uri="{BB962C8B-B14F-4D97-AF65-F5344CB8AC3E}">
        <p14:creationId xmlns:p14="http://schemas.microsoft.com/office/powerpoint/2010/main" val="776591956"/>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4/11/2019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4/11/2019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4/11/2019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4/11/2019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4/11/2019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4/11/2019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4/11/2019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4/11/2019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4/11/2019</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4/11/2019</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4/11/2019</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F10BCB-D747-4369-A8D3-D3B7021EE91B}"/>
              </a:ext>
            </a:extLst>
          </p:cNvPr>
          <p:cNvSpPr>
            <a:spLocks noGrp="1"/>
          </p:cNvSpPr>
          <p:nvPr>
            <p:ph type="title"/>
          </p:nvPr>
        </p:nvSpPr>
        <p:spPr>
          <a:xfrm>
            <a:off x="1141570" y="1011826"/>
            <a:ext cx="3066937" cy="1188720"/>
          </a:xfrm>
        </p:spPr>
        <p:txBody>
          <a:bodyPr>
            <a:normAutofit/>
          </a:bodyPr>
          <a:lstStyle/>
          <a:p>
            <a:r>
              <a:rPr lang="en-US" dirty="0"/>
              <a:t>Trading Blocs </a:t>
            </a:r>
          </a:p>
        </p:txBody>
      </p:sp>
      <p:sp>
        <p:nvSpPr>
          <p:cNvPr id="3" name="Content Placeholder 2">
            <a:extLst>
              <a:ext uri="{FF2B5EF4-FFF2-40B4-BE49-F238E27FC236}">
                <a16:creationId xmlns:a16="http://schemas.microsoft.com/office/drawing/2014/main" id="{B985F7AD-E000-4B66-B7BA-A659F0CE5CF0}"/>
              </a:ext>
            </a:extLst>
          </p:cNvPr>
          <p:cNvSpPr>
            <a:spLocks noGrp="1"/>
          </p:cNvSpPr>
          <p:nvPr>
            <p:ph idx="1"/>
          </p:nvPr>
        </p:nvSpPr>
        <p:spPr>
          <a:xfrm>
            <a:off x="803244" y="2638043"/>
            <a:ext cx="3834744" cy="3988999"/>
          </a:xfrm>
        </p:spPr>
        <p:txBody>
          <a:bodyPr>
            <a:normAutofit/>
          </a:bodyPr>
          <a:lstStyle/>
          <a:p>
            <a:pPr>
              <a:lnSpc>
                <a:spcPct val="90000"/>
              </a:lnSpc>
            </a:pPr>
            <a:r>
              <a:rPr lang="en-US" dirty="0"/>
              <a:t>Trading blocs refer </a:t>
            </a:r>
            <a:r>
              <a:rPr lang="en-US" b="1" dirty="0"/>
              <a:t>to free trade agreements among countries in a region</a:t>
            </a:r>
            <a:r>
              <a:rPr lang="en-US" dirty="0"/>
              <a:t>. The goals for trading blocs may include </a:t>
            </a:r>
            <a:r>
              <a:rPr lang="en-US" b="1" dirty="0"/>
              <a:t>reducing or eliminating trade barriers</a:t>
            </a:r>
            <a:r>
              <a:rPr lang="en-US" dirty="0"/>
              <a:t>, increasing specialization and efficiency in production, allowing free movements of workers within the bloc, establishing a common currency, and/or coordinating infrastructure projects to facilitate efficient trade among members</a:t>
            </a:r>
          </a:p>
          <a:p>
            <a:pPr>
              <a:lnSpc>
                <a:spcPct val="90000"/>
              </a:lnSpc>
            </a:pPr>
            <a:endParaRPr lang="en-US" sz="1400" dirty="0"/>
          </a:p>
          <a:p>
            <a:pPr>
              <a:lnSpc>
                <a:spcPct val="90000"/>
              </a:lnSpc>
            </a:pPr>
            <a:r>
              <a:rPr lang="en-US" sz="1400" dirty="0"/>
              <a:t>Examples- NAFTA, EU, ASEAN </a:t>
            </a:r>
          </a:p>
        </p:txBody>
      </p:sp>
      <p:pic>
        <p:nvPicPr>
          <p:cNvPr id="4098" name="Picture 2" descr="Image result for trading blocs map">
            <a:extLst>
              <a:ext uri="{FF2B5EF4-FFF2-40B4-BE49-F238E27FC236}">
                <a16:creationId xmlns:a16="http://schemas.microsoft.com/office/drawing/2014/main" id="{3CD3CE82-D223-42DD-8DFB-4C7805CEA69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3366" y="1845070"/>
            <a:ext cx="6227064" cy="31758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815247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A5A6E-C0B5-4414-ACEF-5F40D411A418}"/>
              </a:ext>
            </a:extLst>
          </p:cNvPr>
          <p:cNvSpPr>
            <a:spLocks noGrp="1"/>
          </p:cNvSpPr>
          <p:nvPr>
            <p:ph type="title"/>
          </p:nvPr>
        </p:nvSpPr>
        <p:spPr>
          <a:xfrm>
            <a:off x="2423641" y="224588"/>
            <a:ext cx="7729728" cy="470737"/>
          </a:xfrm>
        </p:spPr>
        <p:txBody>
          <a:bodyPr>
            <a:normAutofit fontScale="90000"/>
          </a:bodyPr>
          <a:lstStyle/>
          <a:p>
            <a:r>
              <a:rPr lang="en-US" dirty="0"/>
              <a:t>Reading an Exchange table</a:t>
            </a:r>
          </a:p>
        </p:txBody>
      </p:sp>
      <p:graphicFrame>
        <p:nvGraphicFramePr>
          <p:cNvPr id="4" name="Content Placeholder 3">
            <a:extLst>
              <a:ext uri="{FF2B5EF4-FFF2-40B4-BE49-F238E27FC236}">
                <a16:creationId xmlns:a16="http://schemas.microsoft.com/office/drawing/2014/main" id="{253FC8C1-A71F-4E87-9869-CDD076CB06A7}"/>
              </a:ext>
            </a:extLst>
          </p:cNvPr>
          <p:cNvGraphicFramePr>
            <a:graphicFrameLocks noGrp="1"/>
          </p:cNvGraphicFramePr>
          <p:nvPr>
            <p:ph idx="1"/>
            <p:extLst>
              <p:ext uri="{D42A27DB-BD31-4B8C-83A1-F6EECF244321}">
                <p14:modId xmlns:p14="http://schemas.microsoft.com/office/powerpoint/2010/main" val="3651799555"/>
              </p:ext>
            </p:extLst>
          </p:nvPr>
        </p:nvGraphicFramePr>
        <p:xfrm>
          <a:off x="288759" y="851333"/>
          <a:ext cx="11614482" cy="4307307"/>
        </p:xfrm>
        <a:graphic>
          <a:graphicData uri="http://schemas.openxmlformats.org/drawingml/2006/table">
            <a:tbl>
              <a:tblPr firstRow="1" firstCol="1" bandRow="1">
                <a:tableStyleId>{5C22544A-7EE6-4342-B048-85BDC9FD1C3A}</a:tableStyleId>
              </a:tblPr>
              <a:tblGrid>
                <a:gridCol w="2971146">
                  <a:extLst>
                    <a:ext uri="{9D8B030D-6E8A-4147-A177-3AD203B41FA5}">
                      <a16:colId xmlns:a16="http://schemas.microsoft.com/office/drawing/2014/main" val="2365081464"/>
                    </a:ext>
                  </a:extLst>
                </a:gridCol>
                <a:gridCol w="2160834">
                  <a:extLst>
                    <a:ext uri="{9D8B030D-6E8A-4147-A177-3AD203B41FA5}">
                      <a16:colId xmlns:a16="http://schemas.microsoft.com/office/drawing/2014/main" val="1041489567"/>
                    </a:ext>
                  </a:extLst>
                </a:gridCol>
                <a:gridCol w="2160834">
                  <a:extLst>
                    <a:ext uri="{9D8B030D-6E8A-4147-A177-3AD203B41FA5}">
                      <a16:colId xmlns:a16="http://schemas.microsoft.com/office/drawing/2014/main" val="702359057"/>
                    </a:ext>
                  </a:extLst>
                </a:gridCol>
                <a:gridCol w="2160834">
                  <a:extLst>
                    <a:ext uri="{9D8B030D-6E8A-4147-A177-3AD203B41FA5}">
                      <a16:colId xmlns:a16="http://schemas.microsoft.com/office/drawing/2014/main" val="1656571319"/>
                    </a:ext>
                  </a:extLst>
                </a:gridCol>
                <a:gridCol w="2160834">
                  <a:extLst>
                    <a:ext uri="{9D8B030D-6E8A-4147-A177-3AD203B41FA5}">
                      <a16:colId xmlns:a16="http://schemas.microsoft.com/office/drawing/2014/main" val="1192576230"/>
                    </a:ext>
                  </a:extLst>
                </a:gridCol>
              </a:tblGrid>
              <a:tr h="1087447">
                <a:tc>
                  <a:txBody>
                    <a:bodyPr/>
                    <a:lstStyle/>
                    <a:p>
                      <a:pPr marL="0" marR="0">
                        <a:lnSpc>
                          <a:spcPct val="115000"/>
                        </a:lnSpc>
                        <a:spcBef>
                          <a:spcPts val="0"/>
                        </a:spcBef>
                        <a:spcAft>
                          <a:spcPts val="0"/>
                        </a:spcAft>
                      </a:pPr>
                      <a:r>
                        <a:rPr lang="en-US" sz="2400" dirty="0">
                          <a:effectLst/>
                        </a:rPr>
                        <a:t> </a:t>
                      </a:r>
                      <a:endParaRPr lang="en-US" sz="28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dirty="0">
                          <a:effectLst/>
                        </a:rPr>
                        <a:t>US Dollar $1 =</a:t>
                      </a:r>
                      <a:endParaRPr lang="en-US" sz="28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Mexican Peso $1MP =</a:t>
                      </a:r>
                      <a:endParaRPr lang="en-US" sz="2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EURO €1 = </a:t>
                      </a:r>
                      <a:endParaRPr lang="en-US" sz="2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Chinese Yuan ¥1 = </a:t>
                      </a:r>
                      <a:endParaRPr lang="en-US" sz="28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201270030"/>
                  </a:ext>
                </a:extLst>
              </a:tr>
              <a:tr h="804965">
                <a:tc>
                  <a:txBody>
                    <a:bodyPr/>
                    <a:lstStyle/>
                    <a:p>
                      <a:pPr marL="0" marR="0">
                        <a:lnSpc>
                          <a:spcPct val="115000"/>
                        </a:lnSpc>
                        <a:spcBef>
                          <a:spcPts val="0"/>
                        </a:spcBef>
                        <a:spcAft>
                          <a:spcPts val="0"/>
                        </a:spcAft>
                      </a:pPr>
                      <a:r>
                        <a:rPr lang="en-US" sz="2400">
                          <a:effectLst/>
                        </a:rPr>
                        <a:t>US Dollar $</a:t>
                      </a:r>
                      <a:endParaRPr lang="en-US" sz="2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dirty="0">
                          <a:effectLst/>
                        </a:rPr>
                        <a:t>$1</a:t>
                      </a:r>
                      <a:endParaRPr lang="en-US" sz="28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$0.077</a:t>
                      </a:r>
                      <a:endParaRPr lang="en-US" sz="2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$1.36</a:t>
                      </a:r>
                      <a:endParaRPr lang="en-US" sz="2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$0.16</a:t>
                      </a:r>
                      <a:endParaRPr lang="en-US" sz="28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3782465635"/>
                  </a:ext>
                </a:extLst>
              </a:tr>
              <a:tr h="804965">
                <a:tc>
                  <a:txBody>
                    <a:bodyPr/>
                    <a:lstStyle/>
                    <a:p>
                      <a:pPr marL="0" marR="0">
                        <a:lnSpc>
                          <a:spcPct val="115000"/>
                        </a:lnSpc>
                        <a:spcBef>
                          <a:spcPts val="0"/>
                        </a:spcBef>
                        <a:spcAft>
                          <a:spcPts val="0"/>
                        </a:spcAft>
                      </a:pPr>
                      <a:r>
                        <a:rPr lang="en-US" sz="2400">
                          <a:effectLst/>
                        </a:rPr>
                        <a:t>Mexican Peso $MP</a:t>
                      </a:r>
                      <a:endParaRPr lang="en-US" sz="2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$13.06MP</a:t>
                      </a:r>
                      <a:endParaRPr lang="en-US" sz="2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$1MP</a:t>
                      </a:r>
                      <a:endParaRPr lang="en-US" sz="2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$17.71MP</a:t>
                      </a:r>
                      <a:endParaRPr lang="en-US" sz="2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$2.10MP</a:t>
                      </a:r>
                      <a:endParaRPr lang="en-US" sz="28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795020495"/>
                  </a:ext>
                </a:extLst>
              </a:tr>
              <a:tr h="804965">
                <a:tc>
                  <a:txBody>
                    <a:bodyPr/>
                    <a:lstStyle/>
                    <a:p>
                      <a:pPr marL="0" marR="0">
                        <a:lnSpc>
                          <a:spcPct val="115000"/>
                        </a:lnSpc>
                        <a:spcBef>
                          <a:spcPts val="0"/>
                        </a:spcBef>
                        <a:spcAft>
                          <a:spcPts val="0"/>
                        </a:spcAft>
                      </a:pPr>
                      <a:r>
                        <a:rPr lang="en-US" sz="2400">
                          <a:effectLst/>
                        </a:rPr>
                        <a:t>EURO €</a:t>
                      </a:r>
                      <a:endParaRPr lang="en-US" sz="2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0.74€</a:t>
                      </a:r>
                      <a:endParaRPr lang="en-US" sz="2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0.056€</a:t>
                      </a:r>
                      <a:endParaRPr lang="en-US" sz="2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1€</a:t>
                      </a:r>
                      <a:endParaRPr lang="en-US" sz="2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0.12€</a:t>
                      </a:r>
                      <a:endParaRPr lang="en-US" sz="28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387018556"/>
                  </a:ext>
                </a:extLst>
              </a:tr>
              <a:tr h="804965">
                <a:tc>
                  <a:txBody>
                    <a:bodyPr/>
                    <a:lstStyle/>
                    <a:p>
                      <a:pPr marL="0" marR="0">
                        <a:lnSpc>
                          <a:spcPct val="115000"/>
                        </a:lnSpc>
                        <a:spcBef>
                          <a:spcPts val="0"/>
                        </a:spcBef>
                        <a:spcAft>
                          <a:spcPts val="0"/>
                        </a:spcAft>
                      </a:pPr>
                      <a:r>
                        <a:rPr lang="en-US" sz="2400" dirty="0">
                          <a:effectLst/>
                        </a:rPr>
                        <a:t>Chinese Yuan ¥</a:t>
                      </a:r>
                      <a:endParaRPr lang="en-US" sz="2800" dirty="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6.23¥</a:t>
                      </a:r>
                      <a:endParaRPr lang="en-US" sz="2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0.48¥</a:t>
                      </a:r>
                      <a:endParaRPr lang="en-US" sz="2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a:effectLst/>
                        </a:rPr>
                        <a:t>8.45¥</a:t>
                      </a:r>
                      <a:endParaRPr lang="en-US" sz="2800">
                        <a:effectLst/>
                        <a:latin typeface="Times New Roman" panose="02020603050405020304" pitchFamily="18" charset="0"/>
                        <a:ea typeface="Calibri" panose="020F0502020204030204" pitchFamily="34" charset="0"/>
                      </a:endParaRPr>
                    </a:p>
                  </a:txBody>
                  <a:tcPr marL="68580" marR="68580" marT="0" marB="0"/>
                </a:tc>
                <a:tc>
                  <a:txBody>
                    <a:bodyPr/>
                    <a:lstStyle/>
                    <a:p>
                      <a:pPr marL="0" marR="0">
                        <a:lnSpc>
                          <a:spcPct val="115000"/>
                        </a:lnSpc>
                        <a:spcBef>
                          <a:spcPts val="0"/>
                        </a:spcBef>
                        <a:spcAft>
                          <a:spcPts val="0"/>
                        </a:spcAft>
                      </a:pPr>
                      <a:r>
                        <a:rPr lang="en-US" sz="2400" dirty="0">
                          <a:effectLst/>
                        </a:rPr>
                        <a:t>1¥</a:t>
                      </a:r>
                      <a:endParaRPr lang="en-US" sz="28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693619805"/>
                  </a:ext>
                </a:extLst>
              </a:tr>
            </a:tbl>
          </a:graphicData>
        </a:graphic>
      </p:graphicFrame>
      <p:sp>
        <p:nvSpPr>
          <p:cNvPr id="5" name="TextBox 4">
            <a:extLst>
              <a:ext uri="{FF2B5EF4-FFF2-40B4-BE49-F238E27FC236}">
                <a16:creationId xmlns:a16="http://schemas.microsoft.com/office/drawing/2014/main" id="{AA8287E2-AF78-4C08-8B9E-D63D98A55460}"/>
              </a:ext>
            </a:extLst>
          </p:cNvPr>
          <p:cNvSpPr txBox="1"/>
          <p:nvPr/>
        </p:nvSpPr>
        <p:spPr>
          <a:xfrm>
            <a:off x="1435768" y="5158640"/>
            <a:ext cx="9705473" cy="2308324"/>
          </a:xfrm>
          <a:prstGeom prst="rect">
            <a:avLst/>
          </a:prstGeom>
          <a:noFill/>
        </p:spPr>
        <p:txBody>
          <a:bodyPr wrap="square" rtlCol="0">
            <a:spAutoFit/>
          </a:bodyPr>
          <a:lstStyle/>
          <a:p>
            <a:r>
              <a:rPr lang="en-US" i="1" dirty="0"/>
              <a:t>Always read </a:t>
            </a:r>
            <a:r>
              <a:rPr lang="en-US" b="1" i="1" dirty="0"/>
              <a:t>down</a:t>
            </a:r>
            <a:r>
              <a:rPr lang="en-US" i="1" dirty="0"/>
              <a:t> the list. Example: $1 = $13.06MP or .74€ or 6.23¥</a:t>
            </a:r>
          </a:p>
          <a:p>
            <a:r>
              <a:rPr lang="en-US" i="1" dirty="0"/>
              <a:t>If a currency is </a:t>
            </a:r>
            <a:r>
              <a:rPr lang="en-US" b="1" i="1" dirty="0"/>
              <a:t>strong</a:t>
            </a:r>
            <a:r>
              <a:rPr lang="en-US" i="1" dirty="0"/>
              <a:t>, when they give 1 of theirs, they will get </a:t>
            </a:r>
            <a:r>
              <a:rPr lang="en-US" b="1" i="1" dirty="0"/>
              <a:t>MORE THAN</a:t>
            </a:r>
            <a:r>
              <a:rPr lang="en-US" i="1" dirty="0"/>
              <a:t> 1 in return. </a:t>
            </a:r>
            <a:endParaRPr lang="en-US" dirty="0"/>
          </a:p>
          <a:p>
            <a:r>
              <a:rPr lang="en-US" i="1" dirty="0"/>
              <a:t>If a currency is </a:t>
            </a:r>
            <a:r>
              <a:rPr lang="en-US" b="1" i="1" dirty="0"/>
              <a:t>weak</a:t>
            </a:r>
            <a:r>
              <a:rPr lang="en-US" i="1" dirty="0"/>
              <a:t>, when they give 1 of theirs, they will get </a:t>
            </a:r>
            <a:r>
              <a:rPr lang="en-US" b="1" i="1" dirty="0"/>
              <a:t>LESS THAN</a:t>
            </a:r>
            <a:r>
              <a:rPr lang="en-US" i="1" dirty="0"/>
              <a:t> 1 in return. </a:t>
            </a:r>
          </a:p>
          <a:p>
            <a:endParaRPr lang="en-US" dirty="0"/>
          </a:p>
          <a:p>
            <a:r>
              <a:rPr lang="en-US" dirty="0"/>
              <a:t>Minji travels from China to Spain. She brings 1000¥ with her. How many Euros will she get in exchange? </a:t>
            </a:r>
          </a:p>
          <a:p>
            <a:endParaRPr lang="en-US" dirty="0"/>
          </a:p>
          <a:p>
            <a:endParaRPr lang="en-US" dirty="0"/>
          </a:p>
        </p:txBody>
      </p:sp>
    </p:spTree>
    <p:extLst>
      <p:ext uri="{BB962C8B-B14F-4D97-AF65-F5344CB8AC3E}">
        <p14:creationId xmlns:p14="http://schemas.microsoft.com/office/powerpoint/2010/main" val="730169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FDA94E-DAD2-4A04-9C53-9542CC3A36A0}"/>
              </a:ext>
            </a:extLst>
          </p:cNvPr>
          <p:cNvSpPr>
            <a:spLocks noGrp="1"/>
          </p:cNvSpPr>
          <p:nvPr>
            <p:ph type="title"/>
          </p:nvPr>
        </p:nvSpPr>
        <p:spPr>
          <a:xfrm>
            <a:off x="2231136" y="478917"/>
            <a:ext cx="7729728" cy="1188720"/>
          </a:xfrm>
        </p:spPr>
        <p:txBody>
          <a:bodyPr/>
          <a:lstStyle/>
          <a:p>
            <a:r>
              <a:rPr lang="en-US" dirty="0"/>
              <a:t>Supply and Demand</a:t>
            </a:r>
          </a:p>
        </p:txBody>
      </p:sp>
      <p:sp>
        <p:nvSpPr>
          <p:cNvPr id="3" name="Content Placeholder 2">
            <a:extLst>
              <a:ext uri="{FF2B5EF4-FFF2-40B4-BE49-F238E27FC236}">
                <a16:creationId xmlns:a16="http://schemas.microsoft.com/office/drawing/2014/main" id="{D889CD27-E7A1-4DB7-A480-2A1CF49C4F80}"/>
              </a:ext>
            </a:extLst>
          </p:cNvPr>
          <p:cNvSpPr>
            <a:spLocks noGrp="1"/>
          </p:cNvSpPr>
          <p:nvPr>
            <p:ph idx="1"/>
          </p:nvPr>
        </p:nvSpPr>
        <p:spPr>
          <a:xfrm>
            <a:off x="209549" y="2241804"/>
            <a:ext cx="11706225" cy="3101983"/>
          </a:xfrm>
        </p:spPr>
        <p:txBody>
          <a:bodyPr>
            <a:normAutofit/>
          </a:bodyPr>
          <a:lstStyle/>
          <a:p>
            <a:r>
              <a:rPr lang="en-US" sz="2800" dirty="0"/>
              <a:t>Most exchange rates between currencies fluctuate based on supply and demand.</a:t>
            </a:r>
          </a:p>
          <a:p>
            <a:r>
              <a:rPr lang="en-US" sz="2800" b="1" dirty="0"/>
              <a:t>Appreciation</a:t>
            </a:r>
            <a:r>
              <a:rPr lang="en-US" sz="2800" dirty="0"/>
              <a:t> refers to an increase in the value of a currency relative to another. </a:t>
            </a:r>
          </a:p>
          <a:p>
            <a:r>
              <a:rPr lang="en-US" sz="2800" b="1" dirty="0"/>
              <a:t>Depreciation</a:t>
            </a:r>
            <a:r>
              <a:rPr lang="en-US" sz="2800" dirty="0"/>
              <a:t> refers to a decrease in value of one currency relative to the other.</a:t>
            </a:r>
          </a:p>
        </p:txBody>
      </p:sp>
      <p:pic>
        <p:nvPicPr>
          <p:cNvPr id="4" name="Picture 3">
            <a:extLst>
              <a:ext uri="{FF2B5EF4-FFF2-40B4-BE49-F238E27FC236}">
                <a16:creationId xmlns:a16="http://schemas.microsoft.com/office/drawing/2014/main" id="{E7C3478C-CAFC-4A53-BBFD-DB01D95D3AEC}"/>
              </a:ext>
            </a:extLst>
          </p:cNvPr>
          <p:cNvPicPr>
            <a:picLocks noChangeAspect="1"/>
          </p:cNvPicPr>
          <p:nvPr/>
        </p:nvPicPr>
        <p:blipFill rotWithShape="1">
          <a:blip r:embed="rId2"/>
          <a:srcRect l="26000" t="43111" r="28083" b="28445"/>
          <a:stretch/>
        </p:blipFill>
        <p:spPr>
          <a:xfrm>
            <a:off x="3392170" y="4832985"/>
            <a:ext cx="5598160" cy="1950720"/>
          </a:xfrm>
          <a:prstGeom prst="rect">
            <a:avLst/>
          </a:prstGeom>
        </p:spPr>
      </p:pic>
    </p:spTree>
    <p:extLst>
      <p:ext uri="{BB962C8B-B14F-4D97-AF65-F5344CB8AC3E}">
        <p14:creationId xmlns:p14="http://schemas.microsoft.com/office/powerpoint/2010/main" val="33111285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96BA336B-991B-4309-80AB-A8B6CA682269}"/>
              </a:ext>
            </a:extLst>
          </p:cNvPr>
          <p:cNvSpPr>
            <a:spLocks noGrp="1"/>
          </p:cNvSpPr>
          <p:nvPr>
            <p:ph sz="half" idx="2"/>
          </p:nvPr>
        </p:nvSpPr>
        <p:spPr>
          <a:xfrm>
            <a:off x="238125" y="3143250"/>
            <a:ext cx="5598795" cy="3714750"/>
          </a:xfrm>
        </p:spPr>
        <p:txBody>
          <a:bodyPr>
            <a:normAutofit lnSpcReduction="10000"/>
          </a:bodyPr>
          <a:lstStyle/>
          <a:p>
            <a:r>
              <a:rPr lang="en-US" sz="2400" dirty="0"/>
              <a:t>When a currency appreciates it gains value and those with the money can buy more.</a:t>
            </a:r>
          </a:p>
          <a:p>
            <a:r>
              <a:rPr lang="en-US" sz="2400" b="1" dirty="0"/>
              <a:t>Who wins?- </a:t>
            </a:r>
            <a:r>
              <a:rPr lang="en-US" sz="2400" dirty="0"/>
              <a:t>good for domestic consumers (they can buy more foreign goods (foreign goods are now cheaper) = imports rise)</a:t>
            </a:r>
          </a:p>
          <a:p>
            <a:r>
              <a:rPr lang="en-US" sz="2400" b="1" dirty="0"/>
              <a:t>Who loses?- </a:t>
            </a:r>
            <a:r>
              <a:rPr lang="en-US" sz="2400" dirty="0"/>
              <a:t>bad for domestic producers (foreign consumers will not buy as much = exports fall)</a:t>
            </a:r>
          </a:p>
          <a:p>
            <a:endParaRPr lang="en-US" sz="2400" dirty="0"/>
          </a:p>
        </p:txBody>
      </p:sp>
      <p:sp>
        <p:nvSpPr>
          <p:cNvPr id="5" name="Content Placeholder 4">
            <a:extLst>
              <a:ext uri="{FF2B5EF4-FFF2-40B4-BE49-F238E27FC236}">
                <a16:creationId xmlns:a16="http://schemas.microsoft.com/office/drawing/2014/main" id="{A65106EC-614D-4B30-BDAE-AF53F1581647}"/>
              </a:ext>
            </a:extLst>
          </p:cNvPr>
          <p:cNvSpPr>
            <a:spLocks noGrp="1"/>
          </p:cNvSpPr>
          <p:nvPr>
            <p:ph sz="quarter" idx="4"/>
          </p:nvPr>
        </p:nvSpPr>
        <p:spPr>
          <a:xfrm>
            <a:off x="6338315" y="3143250"/>
            <a:ext cx="5710809" cy="3638550"/>
          </a:xfrm>
        </p:spPr>
        <p:txBody>
          <a:bodyPr>
            <a:normAutofit lnSpcReduction="10000"/>
          </a:bodyPr>
          <a:lstStyle/>
          <a:p>
            <a:r>
              <a:rPr lang="en-US" sz="2400" dirty="0"/>
              <a:t>A currency can </a:t>
            </a:r>
            <a:r>
              <a:rPr lang="en-US" sz="2400" b="1" dirty="0"/>
              <a:t>depreciate</a:t>
            </a:r>
            <a:r>
              <a:rPr lang="en-US" sz="2400" dirty="0"/>
              <a:t> which means it gets weaker compared to other currencies. </a:t>
            </a:r>
          </a:p>
          <a:p>
            <a:r>
              <a:rPr lang="en-US" sz="2400" b="1" dirty="0"/>
              <a:t>Who wins?-</a:t>
            </a:r>
            <a:r>
              <a:rPr lang="en-US" sz="2400" dirty="0"/>
              <a:t>good for domestic producers (foreign consumers will buy more = exports rise)</a:t>
            </a:r>
          </a:p>
          <a:p>
            <a:r>
              <a:rPr lang="en-US" sz="2400" b="1" dirty="0"/>
              <a:t>Who loses?- </a:t>
            </a:r>
            <a:r>
              <a:rPr lang="en-US" sz="2400" dirty="0"/>
              <a:t>bad for domestic consumers (they can’t but as many foreign goods (too expensive) = imports fall)</a:t>
            </a:r>
          </a:p>
          <a:p>
            <a:endParaRPr lang="en-US" sz="2400" dirty="0"/>
          </a:p>
        </p:txBody>
      </p:sp>
      <p:sp>
        <p:nvSpPr>
          <p:cNvPr id="6" name="Text Placeholder 5">
            <a:extLst>
              <a:ext uri="{FF2B5EF4-FFF2-40B4-BE49-F238E27FC236}">
                <a16:creationId xmlns:a16="http://schemas.microsoft.com/office/drawing/2014/main" id="{31E18C4E-8F55-45EA-81ED-E666A8EDE7F7}"/>
              </a:ext>
            </a:extLst>
          </p:cNvPr>
          <p:cNvSpPr>
            <a:spLocks noGrp="1"/>
          </p:cNvSpPr>
          <p:nvPr>
            <p:ph type="body" sz="quarter" idx="13"/>
          </p:nvPr>
        </p:nvSpPr>
        <p:spPr/>
        <p:txBody>
          <a:bodyPr/>
          <a:lstStyle/>
          <a:p>
            <a:r>
              <a:rPr lang="en-US" dirty="0"/>
              <a:t>When it Depreciates</a:t>
            </a:r>
          </a:p>
        </p:txBody>
      </p:sp>
      <p:sp>
        <p:nvSpPr>
          <p:cNvPr id="2" name="Title 1">
            <a:extLst>
              <a:ext uri="{FF2B5EF4-FFF2-40B4-BE49-F238E27FC236}">
                <a16:creationId xmlns:a16="http://schemas.microsoft.com/office/drawing/2014/main" id="{CA720BED-390D-4D14-B62E-FEC5ECC1CC40}"/>
              </a:ext>
            </a:extLst>
          </p:cNvPr>
          <p:cNvSpPr>
            <a:spLocks noGrp="1"/>
          </p:cNvSpPr>
          <p:nvPr>
            <p:ph type="title"/>
          </p:nvPr>
        </p:nvSpPr>
        <p:spPr/>
        <p:txBody>
          <a:bodyPr/>
          <a:lstStyle/>
          <a:p>
            <a:r>
              <a:rPr lang="en-US" dirty="0"/>
              <a:t>Who benefits and who loses </a:t>
            </a:r>
          </a:p>
        </p:txBody>
      </p:sp>
      <p:sp>
        <p:nvSpPr>
          <p:cNvPr id="8" name="Text Placeholder 7">
            <a:extLst>
              <a:ext uri="{FF2B5EF4-FFF2-40B4-BE49-F238E27FC236}">
                <a16:creationId xmlns:a16="http://schemas.microsoft.com/office/drawing/2014/main" id="{BCBD02E8-27D7-45BD-8D41-4428C8EE0AAA}"/>
              </a:ext>
            </a:extLst>
          </p:cNvPr>
          <p:cNvSpPr>
            <a:spLocks noGrp="1"/>
          </p:cNvSpPr>
          <p:nvPr>
            <p:ph type="body" idx="1"/>
          </p:nvPr>
        </p:nvSpPr>
        <p:spPr/>
        <p:txBody>
          <a:bodyPr/>
          <a:lstStyle/>
          <a:p>
            <a:r>
              <a:rPr lang="en-US" dirty="0"/>
              <a:t>When it Appreciates </a:t>
            </a:r>
          </a:p>
        </p:txBody>
      </p:sp>
    </p:spTree>
    <p:extLst>
      <p:ext uri="{BB962C8B-B14F-4D97-AF65-F5344CB8AC3E}">
        <p14:creationId xmlns:p14="http://schemas.microsoft.com/office/powerpoint/2010/main" val="1920186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CE8A0-B147-45E6-B795-6B36F7C9CAC8}"/>
              </a:ext>
            </a:extLst>
          </p:cNvPr>
          <p:cNvSpPr>
            <a:spLocks noGrp="1"/>
          </p:cNvSpPr>
          <p:nvPr>
            <p:ph type="title"/>
          </p:nvPr>
        </p:nvSpPr>
        <p:spPr>
          <a:xfrm>
            <a:off x="2231136" y="226756"/>
            <a:ext cx="7729728" cy="1188720"/>
          </a:xfrm>
        </p:spPr>
        <p:txBody>
          <a:bodyPr/>
          <a:lstStyle/>
          <a:p>
            <a:r>
              <a:rPr lang="en-US" dirty="0"/>
              <a:t>Who wins ? Who loses?</a:t>
            </a:r>
          </a:p>
        </p:txBody>
      </p:sp>
      <p:sp>
        <p:nvSpPr>
          <p:cNvPr id="3" name="Content Placeholder 2">
            <a:extLst>
              <a:ext uri="{FF2B5EF4-FFF2-40B4-BE49-F238E27FC236}">
                <a16:creationId xmlns:a16="http://schemas.microsoft.com/office/drawing/2014/main" id="{0687F478-4B0D-4304-BF21-14A9FCB3BABD}"/>
              </a:ext>
            </a:extLst>
          </p:cNvPr>
          <p:cNvSpPr>
            <a:spLocks noGrp="1"/>
          </p:cNvSpPr>
          <p:nvPr>
            <p:ph idx="1"/>
          </p:nvPr>
        </p:nvSpPr>
        <p:spPr>
          <a:xfrm>
            <a:off x="112295" y="1624022"/>
            <a:ext cx="11793955" cy="5233978"/>
          </a:xfrm>
        </p:spPr>
        <p:txBody>
          <a:bodyPr>
            <a:noAutofit/>
          </a:bodyPr>
          <a:lstStyle/>
          <a:p>
            <a:r>
              <a:rPr lang="en-US" sz="2400" b="1" dirty="0"/>
              <a:t>Example– U.S. (USD) and Japan (Yen) </a:t>
            </a:r>
          </a:p>
          <a:p>
            <a:r>
              <a:rPr lang="en-US" sz="2400" dirty="0"/>
              <a:t>Japanese Technology  is popular in the U.S. </a:t>
            </a:r>
          </a:p>
          <a:p>
            <a:r>
              <a:rPr lang="en-US" sz="2400" dirty="0"/>
              <a:t>More people demand Japanese Yen to buy Japanese goods </a:t>
            </a:r>
          </a:p>
          <a:p>
            <a:r>
              <a:rPr lang="en-US" sz="2400" dirty="0"/>
              <a:t>Yen appreciates in the foreign exchange market </a:t>
            </a:r>
          </a:p>
          <a:p>
            <a:r>
              <a:rPr lang="en-US" sz="2400" dirty="0"/>
              <a:t>Makes Japanese goods more expense for U.S. consumers and Japanese Exports to the U.S. decrease. </a:t>
            </a:r>
          </a:p>
          <a:p>
            <a:r>
              <a:rPr lang="en-US" sz="2400" dirty="0"/>
              <a:t>Higher Yen value means Japanese can import more goods more cheaply from the U.S.</a:t>
            </a:r>
          </a:p>
          <a:p>
            <a:endParaRPr lang="en-US" sz="2400" b="1" dirty="0"/>
          </a:p>
          <a:p>
            <a:r>
              <a:rPr lang="en-US" sz="2400" b="1" dirty="0"/>
              <a:t>Losers- Japanese exporters; U.S. tourists visiting Japan </a:t>
            </a:r>
          </a:p>
          <a:p>
            <a:r>
              <a:rPr lang="en-US" sz="2400" b="1" dirty="0"/>
              <a:t>Winners- U.S. exporters; Japanese tourists to the U.S. </a:t>
            </a:r>
          </a:p>
        </p:txBody>
      </p:sp>
    </p:spTree>
    <p:extLst>
      <p:ext uri="{BB962C8B-B14F-4D97-AF65-F5344CB8AC3E}">
        <p14:creationId xmlns:p14="http://schemas.microsoft.com/office/powerpoint/2010/main" val="26277804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6" presetClass="entr" presetSubtype="16" fill="hold" nodeType="clickEffect">
                                  <p:stCondLst>
                                    <p:cond delay="0"/>
                                  </p:stCondLst>
                                  <p:childTnLst>
                                    <p:set>
                                      <p:cBhvr>
                                        <p:cTn id="10" dur="1" fill="hold">
                                          <p:stCondLst>
                                            <p:cond delay="0"/>
                                          </p:stCondLst>
                                        </p:cTn>
                                        <p:tgtEl>
                                          <p:spTgt spid="3">
                                            <p:txEl>
                                              <p:pRg st="8" end="8"/>
                                            </p:txEl>
                                          </p:spTgt>
                                        </p:tgtEl>
                                        <p:attrNameLst>
                                          <p:attrName>style.visibility</p:attrName>
                                        </p:attrNameLst>
                                      </p:cBhvr>
                                      <p:to>
                                        <p:strVal val="visible"/>
                                      </p:to>
                                    </p:set>
                                    <p:animEffect transition="in" filter="circle(in)">
                                      <p:cBhvr>
                                        <p:cTn id="11"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2B81D-976B-43A9-9890-FF31769DF0E6}"/>
              </a:ext>
            </a:extLst>
          </p:cNvPr>
          <p:cNvSpPr>
            <a:spLocks noGrp="1"/>
          </p:cNvSpPr>
          <p:nvPr>
            <p:ph type="title"/>
          </p:nvPr>
        </p:nvSpPr>
        <p:spPr>
          <a:xfrm>
            <a:off x="804672" y="964692"/>
            <a:ext cx="4476806" cy="1188720"/>
          </a:xfrm>
        </p:spPr>
        <p:txBody>
          <a:bodyPr>
            <a:normAutofit/>
          </a:bodyPr>
          <a:lstStyle/>
          <a:p>
            <a:r>
              <a:rPr lang="en-US" dirty="0"/>
              <a:t>NAFTA </a:t>
            </a:r>
          </a:p>
        </p:txBody>
      </p:sp>
      <p:sp>
        <p:nvSpPr>
          <p:cNvPr id="3" name="Content Placeholder 2">
            <a:extLst>
              <a:ext uri="{FF2B5EF4-FFF2-40B4-BE49-F238E27FC236}">
                <a16:creationId xmlns:a16="http://schemas.microsoft.com/office/drawing/2014/main" id="{0B63D162-8D9B-47EE-BD1B-2FA8BA183FAB}"/>
              </a:ext>
            </a:extLst>
          </p:cNvPr>
          <p:cNvSpPr>
            <a:spLocks noGrp="1"/>
          </p:cNvSpPr>
          <p:nvPr>
            <p:ph idx="1"/>
          </p:nvPr>
        </p:nvSpPr>
        <p:spPr>
          <a:xfrm>
            <a:off x="803244" y="2638044"/>
            <a:ext cx="4492932" cy="3263206"/>
          </a:xfrm>
        </p:spPr>
        <p:txBody>
          <a:bodyPr>
            <a:normAutofit/>
          </a:bodyPr>
          <a:lstStyle/>
          <a:p>
            <a:pPr>
              <a:lnSpc>
                <a:spcPct val="90000"/>
              </a:lnSpc>
            </a:pPr>
            <a:r>
              <a:rPr lang="en-US" sz="1700"/>
              <a:t>The North American Free Trade Agreement (NAFTA) is an agreement among the United States, Canada, and Mexico. This agreement allows for the free trade of many goods among the countries, encourages efficiency and specialization in production, and involves coordination among countries. NAFTA countries do not share a common currency or border free movement of goods and people. </a:t>
            </a:r>
          </a:p>
          <a:p>
            <a:pPr>
              <a:lnSpc>
                <a:spcPct val="90000"/>
              </a:lnSpc>
            </a:pPr>
            <a:endParaRPr lang="en-US" sz="1700"/>
          </a:p>
          <a:p>
            <a:pPr>
              <a:lnSpc>
                <a:spcPct val="90000"/>
              </a:lnSpc>
            </a:pPr>
            <a:r>
              <a:rPr lang="en-US" sz="1700"/>
              <a:t>USMCA- is a pending agreement to replace NAFTA </a:t>
            </a:r>
          </a:p>
        </p:txBody>
      </p:sp>
      <p:pic>
        <p:nvPicPr>
          <p:cNvPr id="3074" name="Picture 2" descr="Image result for NAFTA">
            <a:extLst>
              <a:ext uri="{FF2B5EF4-FFF2-40B4-BE49-F238E27FC236}">
                <a16:creationId xmlns:a16="http://schemas.microsoft.com/office/drawing/2014/main" id="{C552C5EB-5D46-440A-8A0B-30CA2F7096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2789" y="2087946"/>
            <a:ext cx="4782312" cy="2690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245589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8846A1-13BA-4100-A2DD-3D819754F693}"/>
              </a:ext>
            </a:extLst>
          </p:cNvPr>
          <p:cNvSpPr>
            <a:spLocks noGrp="1"/>
          </p:cNvSpPr>
          <p:nvPr>
            <p:ph type="title"/>
          </p:nvPr>
        </p:nvSpPr>
        <p:spPr>
          <a:xfrm>
            <a:off x="804672" y="964692"/>
            <a:ext cx="3066937" cy="1188720"/>
          </a:xfrm>
        </p:spPr>
        <p:txBody>
          <a:bodyPr>
            <a:normAutofit/>
          </a:bodyPr>
          <a:lstStyle/>
          <a:p>
            <a:r>
              <a:rPr lang="en-US" dirty="0"/>
              <a:t>ASEAN </a:t>
            </a:r>
          </a:p>
        </p:txBody>
      </p:sp>
      <p:sp>
        <p:nvSpPr>
          <p:cNvPr id="3" name="Content Placeholder 2">
            <a:extLst>
              <a:ext uri="{FF2B5EF4-FFF2-40B4-BE49-F238E27FC236}">
                <a16:creationId xmlns:a16="http://schemas.microsoft.com/office/drawing/2014/main" id="{99B365BC-451A-441B-BA77-D00A3FA985F3}"/>
              </a:ext>
            </a:extLst>
          </p:cNvPr>
          <p:cNvSpPr>
            <a:spLocks noGrp="1"/>
          </p:cNvSpPr>
          <p:nvPr>
            <p:ph idx="1"/>
          </p:nvPr>
        </p:nvSpPr>
        <p:spPr>
          <a:xfrm>
            <a:off x="803244" y="2638044"/>
            <a:ext cx="3063765" cy="3263206"/>
          </a:xfrm>
        </p:spPr>
        <p:txBody>
          <a:bodyPr>
            <a:normAutofit/>
          </a:bodyPr>
          <a:lstStyle/>
          <a:p>
            <a:pPr>
              <a:lnSpc>
                <a:spcPct val="90000"/>
              </a:lnSpc>
            </a:pPr>
            <a:r>
              <a:rPr lang="en-US" dirty="0"/>
              <a:t>The Association of Southeast Asian Nations (ASEAN) is a trade bloc of 10 Southeast Asian countries. Like the NAFTA countries, the ASEAN countries promote free trade, specialization, and coordination among members, but do not have a common currency or border-free travel.</a:t>
            </a:r>
            <a:endParaRPr lang="en-US"/>
          </a:p>
        </p:txBody>
      </p:sp>
      <p:pic>
        <p:nvPicPr>
          <p:cNvPr id="2050" name="Picture 2" descr="Image result for ASEAN">
            <a:extLst>
              <a:ext uri="{FF2B5EF4-FFF2-40B4-BE49-F238E27FC236}">
                <a16:creationId xmlns:a16="http://schemas.microsoft.com/office/drawing/2014/main" id="{BCD6742C-BE85-4C6B-B218-723AFDD62A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23366" y="1354688"/>
            <a:ext cx="6227064" cy="41565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182880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BAB9C4-4C2E-477E-88B6-3BE192828C54}"/>
              </a:ext>
            </a:extLst>
          </p:cNvPr>
          <p:cNvSpPr>
            <a:spLocks noGrp="1"/>
          </p:cNvSpPr>
          <p:nvPr>
            <p:ph type="title"/>
          </p:nvPr>
        </p:nvSpPr>
        <p:spPr>
          <a:xfrm>
            <a:off x="804672" y="964692"/>
            <a:ext cx="4476806" cy="1188720"/>
          </a:xfrm>
        </p:spPr>
        <p:txBody>
          <a:bodyPr>
            <a:normAutofit/>
          </a:bodyPr>
          <a:lstStyle/>
          <a:p>
            <a:r>
              <a:rPr lang="en-US" dirty="0"/>
              <a:t>EU </a:t>
            </a:r>
          </a:p>
        </p:txBody>
      </p:sp>
      <p:sp>
        <p:nvSpPr>
          <p:cNvPr id="3" name="Content Placeholder 2">
            <a:extLst>
              <a:ext uri="{FF2B5EF4-FFF2-40B4-BE49-F238E27FC236}">
                <a16:creationId xmlns:a16="http://schemas.microsoft.com/office/drawing/2014/main" id="{C51C0C19-7AB7-4A06-86E4-B0A9BD69E871}"/>
              </a:ext>
            </a:extLst>
          </p:cNvPr>
          <p:cNvSpPr>
            <a:spLocks noGrp="1"/>
          </p:cNvSpPr>
          <p:nvPr>
            <p:ph idx="1"/>
          </p:nvPr>
        </p:nvSpPr>
        <p:spPr>
          <a:xfrm>
            <a:off x="803244" y="2638044"/>
            <a:ext cx="4492932" cy="3263206"/>
          </a:xfrm>
        </p:spPr>
        <p:txBody>
          <a:bodyPr>
            <a:normAutofit/>
          </a:bodyPr>
          <a:lstStyle/>
          <a:p>
            <a:r>
              <a:rPr lang="en-US" dirty="0"/>
              <a:t>the European Union (EU) had 28 member countries. Of the 28, 19 use the common currency the Euro and 26 enjoy the border-free movement of goods and people from country to country. Currently, the United Kingdom intends to leave the European Union within about two years</a:t>
            </a:r>
          </a:p>
        </p:txBody>
      </p:sp>
      <p:pic>
        <p:nvPicPr>
          <p:cNvPr id="1030" name="Picture 6" descr="Image result for EU">
            <a:extLst>
              <a:ext uri="{FF2B5EF4-FFF2-40B4-BE49-F238E27FC236}">
                <a16:creationId xmlns:a16="http://schemas.microsoft.com/office/drawing/2014/main" id="{0D3B8D5F-618E-4A9B-8FA7-7FA0F751EE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2789" y="1838867"/>
            <a:ext cx="4782312" cy="31882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531552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F1CD61-164F-4C37-8A7C-A36DA0B27F25}"/>
              </a:ext>
            </a:extLst>
          </p:cNvPr>
          <p:cNvSpPr>
            <a:spLocks noGrp="1"/>
          </p:cNvSpPr>
          <p:nvPr>
            <p:ph type="ctrTitle"/>
          </p:nvPr>
        </p:nvSpPr>
        <p:spPr/>
        <p:txBody>
          <a:bodyPr/>
          <a:lstStyle/>
          <a:p>
            <a:r>
              <a:rPr lang="en-US" dirty="0"/>
              <a:t>Free Trade </a:t>
            </a:r>
          </a:p>
        </p:txBody>
      </p:sp>
      <p:sp>
        <p:nvSpPr>
          <p:cNvPr id="3" name="Subtitle 2">
            <a:extLst>
              <a:ext uri="{FF2B5EF4-FFF2-40B4-BE49-F238E27FC236}">
                <a16:creationId xmlns:a16="http://schemas.microsoft.com/office/drawing/2014/main" id="{3366B2F2-20BE-4123-A0BF-2303646B12D3}"/>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5728155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19676-F171-48EC-BCFC-9F3B7506A687}"/>
              </a:ext>
            </a:extLst>
          </p:cNvPr>
          <p:cNvSpPr>
            <a:spLocks noGrp="1"/>
          </p:cNvSpPr>
          <p:nvPr>
            <p:ph type="title"/>
          </p:nvPr>
        </p:nvSpPr>
        <p:spPr/>
        <p:txBody>
          <a:bodyPr/>
          <a:lstStyle/>
          <a:p>
            <a:r>
              <a:rPr lang="en-US" dirty="0"/>
              <a:t>Arguments For Free Trade	</a:t>
            </a:r>
          </a:p>
        </p:txBody>
      </p:sp>
      <p:sp>
        <p:nvSpPr>
          <p:cNvPr id="3" name="Content Placeholder 2">
            <a:extLst>
              <a:ext uri="{FF2B5EF4-FFF2-40B4-BE49-F238E27FC236}">
                <a16:creationId xmlns:a16="http://schemas.microsoft.com/office/drawing/2014/main" id="{4FA8A638-91F0-4ADF-8ECF-9EA67BC81873}"/>
              </a:ext>
            </a:extLst>
          </p:cNvPr>
          <p:cNvSpPr>
            <a:spLocks noGrp="1"/>
          </p:cNvSpPr>
          <p:nvPr>
            <p:ph idx="1"/>
          </p:nvPr>
        </p:nvSpPr>
        <p:spPr>
          <a:xfrm>
            <a:off x="742949" y="2638044"/>
            <a:ext cx="10944225" cy="3101983"/>
          </a:xfrm>
        </p:spPr>
        <p:txBody>
          <a:bodyPr>
            <a:normAutofit/>
          </a:bodyPr>
          <a:lstStyle/>
          <a:p>
            <a:r>
              <a:rPr lang="en-US" sz="2800" dirty="0"/>
              <a:t>Free trade </a:t>
            </a:r>
            <a:r>
              <a:rPr lang="en-US" sz="2800" b="1" dirty="0"/>
              <a:t>increases competition</a:t>
            </a:r>
            <a:r>
              <a:rPr lang="en-US" sz="2800" dirty="0"/>
              <a:t>, which reduces costs for buyers and improves quality of goods. </a:t>
            </a:r>
          </a:p>
          <a:p>
            <a:r>
              <a:rPr lang="en-US" sz="2800" dirty="0"/>
              <a:t>Free trade allows for </a:t>
            </a:r>
            <a:r>
              <a:rPr lang="en-US" sz="2800" b="1" dirty="0"/>
              <a:t>domestic goods to be sold all over </a:t>
            </a:r>
            <a:r>
              <a:rPr lang="en-US" sz="2800" dirty="0"/>
              <a:t>the world and protects export industries. </a:t>
            </a:r>
          </a:p>
          <a:p>
            <a:r>
              <a:rPr lang="en-US" sz="2800" dirty="0"/>
              <a:t>Free trade allows the country to </a:t>
            </a:r>
            <a:r>
              <a:rPr lang="en-US" sz="2800" b="1" dirty="0"/>
              <a:t>exercise comparative advantage through specialization.</a:t>
            </a:r>
          </a:p>
        </p:txBody>
      </p:sp>
    </p:spTree>
    <p:extLst>
      <p:ext uri="{BB962C8B-B14F-4D97-AF65-F5344CB8AC3E}">
        <p14:creationId xmlns:p14="http://schemas.microsoft.com/office/powerpoint/2010/main" val="4742881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44B5C5-DD12-47D1-AC53-A511FE177F58}"/>
              </a:ext>
            </a:extLst>
          </p:cNvPr>
          <p:cNvSpPr>
            <a:spLocks noGrp="1"/>
          </p:cNvSpPr>
          <p:nvPr>
            <p:ph type="title"/>
          </p:nvPr>
        </p:nvSpPr>
        <p:spPr/>
        <p:txBody>
          <a:bodyPr/>
          <a:lstStyle/>
          <a:p>
            <a:r>
              <a:rPr lang="en-US" dirty="0"/>
              <a:t>Arguments Against Free trade	</a:t>
            </a:r>
          </a:p>
        </p:txBody>
      </p:sp>
      <p:sp>
        <p:nvSpPr>
          <p:cNvPr id="3" name="Content Placeholder 2">
            <a:extLst>
              <a:ext uri="{FF2B5EF4-FFF2-40B4-BE49-F238E27FC236}">
                <a16:creationId xmlns:a16="http://schemas.microsoft.com/office/drawing/2014/main" id="{33598D53-39EA-43A1-B523-C112101D1E32}"/>
              </a:ext>
            </a:extLst>
          </p:cNvPr>
          <p:cNvSpPr>
            <a:spLocks noGrp="1"/>
          </p:cNvSpPr>
          <p:nvPr>
            <p:ph idx="1"/>
          </p:nvPr>
        </p:nvSpPr>
        <p:spPr>
          <a:xfrm>
            <a:off x="488060" y="2714244"/>
            <a:ext cx="11170539" cy="4143756"/>
          </a:xfrm>
        </p:spPr>
        <p:txBody>
          <a:bodyPr>
            <a:normAutofit/>
          </a:bodyPr>
          <a:lstStyle/>
          <a:p>
            <a:r>
              <a:rPr lang="en-US" sz="2800" dirty="0"/>
              <a:t>1. To protect infant industries – markets in need of time to develop before competing against foreign rivals </a:t>
            </a:r>
          </a:p>
          <a:p>
            <a:r>
              <a:rPr lang="en-US" sz="2800" dirty="0"/>
              <a:t>2. To protect national security</a:t>
            </a:r>
          </a:p>
          <a:p>
            <a:r>
              <a:rPr lang="en-US" sz="2800" dirty="0"/>
              <a:t> 3. To Protect domestic employment</a:t>
            </a:r>
          </a:p>
          <a:p>
            <a:r>
              <a:rPr lang="en-US" sz="2800" dirty="0"/>
              <a:t> 4. To protect workers in developing countries from unfair labor practices </a:t>
            </a:r>
          </a:p>
          <a:p>
            <a:r>
              <a:rPr lang="en-US" sz="2800" dirty="0"/>
              <a:t>5. To protect the environment in developing countries</a:t>
            </a:r>
          </a:p>
        </p:txBody>
      </p:sp>
    </p:spTree>
    <p:extLst>
      <p:ext uri="{BB962C8B-B14F-4D97-AF65-F5344CB8AC3E}">
        <p14:creationId xmlns:p14="http://schemas.microsoft.com/office/powerpoint/2010/main" val="3641097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2F803A-C467-4026-874A-0566DCA78931}"/>
              </a:ext>
            </a:extLst>
          </p:cNvPr>
          <p:cNvSpPr>
            <a:spLocks noGrp="1"/>
          </p:cNvSpPr>
          <p:nvPr>
            <p:ph type="ctrTitle"/>
          </p:nvPr>
        </p:nvSpPr>
        <p:spPr/>
        <p:txBody>
          <a:bodyPr/>
          <a:lstStyle/>
          <a:p>
            <a:r>
              <a:rPr lang="en-US" dirty="0"/>
              <a:t>Exchange Rates </a:t>
            </a:r>
          </a:p>
        </p:txBody>
      </p:sp>
      <p:sp>
        <p:nvSpPr>
          <p:cNvPr id="3" name="Subtitle 2">
            <a:extLst>
              <a:ext uri="{FF2B5EF4-FFF2-40B4-BE49-F238E27FC236}">
                <a16:creationId xmlns:a16="http://schemas.microsoft.com/office/drawing/2014/main" id="{353D0619-C51C-4384-A3ED-5F2F1A6D53A6}"/>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26180616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04D76A-5259-4672-B8AB-BBEC224BAD43}"/>
              </a:ext>
            </a:extLst>
          </p:cNvPr>
          <p:cNvSpPr>
            <a:spLocks noGrp="1"/>
          </p:cNvSpPr>
          <p:nvPr>
            <p:ph type="title"/>
          </p:nvPr>
        </p:nvSpPr>
        <p:spPr/>
        <p:txBody>
          <a:bodyPr/>
          <a:lstStyle/>
          <a:p>
            <a:r>
              <a:rPr lang="en-US" dirty="0"/>
              <a:t>Exchange rate	</a:t>
            </a:r>
          </a:p>
        </p:txBody>
      </p:sp>
      <p:sp>
        <p:nvSpPr>
          <p:cNvPr id="3" name="Content Placeholder 2">
            <a:extLst>
              <a:ext uri="{FF2B5EF4-FFF2-40B4-BE49-F238E27FC236}">
                <a16:creationId xmlns:a16="http://schemas.microsoft.com/office/drawing/2014/main" id="{FF183751-CF49-45EA-BF31-73B0ACCC5D6A}"/>
              </a:ext>
            </a:extLst>
          </p:cNvPr>
          <p:cNvSpPr>
            <a:spLocks noGrp="1"/>
          </p:cNvSpPr>
          <p:nvPr>
            <p:ph idx="1"/>
          </p:nvPr>
        </p:nvSpPr>
        <p:spPr>
          <a:xfrm>
            <a:off x="409575" y="2638044"/>
            <a:ext cx="11391900" cy="4324731"/>
          </a:xfrm>
        </p:spPr>
        <p:txBody>
          <a:bodyPr>
            <a:normAutofit/>
          </a:bodyPr>
          <a:lstStyle/>
          <a:p>
            <a:r>
              <a:rPr lang="en-US" sz="3200" dirty="0"/>
              <a:t>An Exchange Rate refers to the price of one country’s currency express in terms of another country’s currency</a:t>
            </a:r>
          </a:p>
          <a:p>
            <a:endParaRPr lang="en-US" sz="3200" dirty="0"/>
          </a:p>
          <a:p>
            <a:r>
              <a:rPr lang="en-US" sz="3200" dirty="0"/>
              <a:t>For example, $1 USD = .88 Euro or 1 Euro = $1.13USD </a:t>
            </a:r>
          </a:p>
        </p:txBody>
      </p:sp>
    </p:spTree>
    <p:extLst>
      <p:ext uri="{BB962C8B-B14F-4D97-AF65-F5344CB8AC3E}">
        <p14:creationId xmlns:p14="http://schemas.microsoft.com/office/powerpoint/2010/main" val="3497762205"/>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Parcel</Template>
  <TotalTime>978</TotalTime>
  <Words>828</Words>
  <Application>Microsoft Office PowerPoint</Application>
  <PresentationFormat>Widescreen</PresentationFormat>
  <Paragraphs>82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Gill Sans MT</vt:lpstr>
      <vt:lpstr>Times New Roman</vt:lpstr>
      <vt:lpstr>Parcel</vt:lpstr>
      <vt:lpstr>Trading Blocs </vt:lpstr>
      <vt:lpstr>NAFTA </vt:lpstr>
      <vt:lpstr>ASEAN </vt:lpstr>
      <vt:lpstr>EU </vt:lpstr>
      <vt:lpstr>Free Trade </vt:lpstr>
      <vt:lpstr>Arguments For Free Trade </vt:lpstr>
      <vt:lpstr>Arguments Against Free trade </vt:lpstr>
      <vt:lpstr>Exchange Rates </vt:lpstr>
      <vt:lpstr>Exchange rate </vt:lpstr>
      <vt:lpstr>Reading an Exchange table</vt:lpstr>
      <vt:lpstr>Supply and Demand</vt:lpstr>
      <vt:lpstr>Who benefits and who loses </vt:lpstr>
      <vt:lpstr>Who wins ? Who loses?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Free Trade</dc:title>
  <dc:creator>Samer Kaddah</dc:creator>
  <cp:lastModifiedBy>Samer Kaddah</cp:lastModifiedBy>
  <cp:revision>13</cp:revision>
  <cp:lastPrinted>2018-10-31T11:50:35Z</cp:lastPrinted>
  <dcterms:created xsi:type="dcterms:W3CDTF">2018-10-31T02:06:27Z</dcterms:created>
  <dcterms:modified xsi:type="dcterms:W3CDTF">2019-04-11T19:30:20Z</dcterms:modified>
</cp:coreProperties>
</file>