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15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PanelTitle-GrommetsCombin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2251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353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4507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35765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4853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55708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99020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72741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0311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054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1257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dirty="0"/>
              <a:t>9/11/2018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617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1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1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8263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4775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791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4961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732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PanelContent-GrommetsCombined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134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C7039A4D-33B6-49CC-92B8-51A322E2A8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08690" y="391414"/>
            <a:ext cx="9601196" cy="1303867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Prices: Supply and Demand Combined cont.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2E59241F-2B9F-42CC-B5D5-D4BE80B046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98809" y="1472750"/>
            <a:ext cx="10042217" cy="4932095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How are prices determined?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What are you trying to reach?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/>
              <a:t>Market Equilibrium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en-US" sz="1800" dirty="0"/>
              <a:t>Situation in which prices are relatively stable and </a:t>
            </a:r>
          </a:p>
          <a:p>
            <a:pPr lvl="3" eaLnBrk="1" hangingPunct="1">
              <a:lnSpc>
                <a:spcPct val="90000"/>
              </a:lnSpc>
              <a:buFontTx/>
              <a:buNone/>
            </a:pPr>
            <a:r>
              <a:rPr lang="en-US" altLang="en-US" sz="1800" dirty="0"/>
              <a:t>   Qs = </a:t>
            </a:r>
            <a:r>
              <a:rPr lang="en-US" altLang="en-US" sz="1800" dirty="0" err="1"/>
              <a:t>Qd</a:t>
            </a:r>
            <a:endParaRPr lang="en-US" altLang="en-US" sz="1800" dirty="0"/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800" dirty="0"/>
              <a:t>Equilibrium Price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The price that balances Qs and </a:t>
            </a:r>
            <a:r>
              <a:rPr lang="en-US" altLang="en-US" sz="2400" dirty="0" err="1"/>
              <a:t>Qd</a:t>
            </a:r>
            <a:r>
              <a:rPr lang="en-US" altLang="en-US" sz="2400" dirty="0"/>
              <a:t>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On a graph, it is the price at which the supply and demand curves intersect.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800" dirty="0"/>
              <a:t>Equilibrium Quantity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The Qs and the </a:t>
            </a:r>
            <a:r>
              <a:rPr lang="en-US" altLang="en-US" sz="2400" dirty="0" err="1"/>
              <a:t>Qd</a:t>
            </a:r>
            <a:r>
              <a:rPr lang="en-US" altLang="en-US" sz="2400" dirty="0"/>
              <a:t> at the equilibrium price.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On a graph it is the quantity at which the supply and demand curves intersect.</a:t>
            </a:r>
          </a:p>
        </p:txBody>
      </p:sp>
    </p:spTree>
    <p:extLst>
      <p:ext uri="{BB962C8B-B14F-4D97-AF65-F5344CB8AC3E}">
        <p14:creationId xmlns:p14="http://schemas.microsoft.com/office/powerpoint/2010/main" val="3538430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Picture 4" descr="marketdemand">
            <a:extLst>
              <a:ext uri="{FF2B5EF4-FFF2-40B4-BE49-F238E27FC236}">
                <a16:creationId xmlns:a16="http://schemas.microsoft.com/office/drawing/2014/main" id="{A589D505-8F36-4896-B84D-07A3C10D98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981200"/>
            <a:ext cx="39624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827" name="Picture 5" descr="market supply">
            <a:extLst>
              <a:ext uri="{FF2B5EF4-FFF2-40B4-BE49-F238E27FC236}">
                <a16:creationId xmlns:a16="http://schemas.microsoft.com/office/drawing/2014/main" id="{E486F5AC-B2AE-4E84-8B09-FFEC633C23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905000"/>
            <a:ext cx="37338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9398" name="Group 6">
            <a:extLst>
              <a:ext uri="{FF2B5EF4-FFF2-40B4-BE49-F238E27FC236}">
                <a16:creationId xmlns:a16="http://schemas.microsoft.com/office/drawing/2014/main" id="{BBB142D7-6FA0-4213-8E44-78D2F78D0564}"/>
              </a:ext>
            </a:extLst>
          </p:cNvPr>
          <p:cNvGrpSpPr>
            <a:grpSpLocks/>
          </p:cNvGrpSpPr>
          <p:nvPr/>
        </p:nvGrpSpPr>
        <p:grpSpPr bwMode="auto">
          <a:xfrm>
            <a:off x="2514600" y="3581400"/>
            <a:ext cx="2819400" cy="1447800"/>
            <a:chOff x="480" y="2496"/>
            <a:chExt cx="2016" cy="1152"/>
          </a:xfrm>
        </p:grpSpPr>
        <p:sp>
          <p:nvSpPr>
            <p:cNvPr id="77836" name="Oval 7">
              <a:extLst>
                <a:ext uri="{FF2B5EF4-FFF2-40B4-BE49-F238E27FC236}">
                  <a16:creationId xmlns:a16="http://schemas.microsoft.com/office/drawing/2014/main" id="{858A3D8D-DEFB-4A58-9B96-34B4DECBD2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2496"/>
              <a:ext cx="2016" cy="384"/>
            </a:xfrm>
            <a:prstGeom prst="ellipse">
              <a:avLst/>
            </a:prstGeom>
            <a:noFill/>
            <a:ln w="38100">
              <a:solidFill>
                <a:srgbClr val="FC0128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77837" name="Line 8">
              <a:extLst>
                <a:ext uri="{FF2B5EF4-FFF2-40B4-BE49-F238E27FC236}">
                  <a16:creationId xmlns:a16="http://schemas.microsoft.com/office/drawing/2014/main" id="{438224B7-B7E8-4143-B633-2C8690A51A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2880"/>
              <a:ext cx="480" cy="768"/>
            </a:xfrm>
            <a:prstGeom prst="line">
              <a:avLst/>
            </a:prstGeom>
            <a:noFill/>
            <a:ln w="57150">
              <a:solidFill>
                <a:srgbClr val="FC0128"/>
              </a:solidFill>
              <a:round/>
              <a:headEnd type="triangle" w="med" len="med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endParaRPr>
            </a:p>
          </p:txBody>
        </p:sp>
      </p:grpSp>
      <p:grpSp>
        <p:nvGrpSpPr>
          <p:cNvPr id="59401" name="Group 9">
            <a:extLst>
              <a:ext uri="{FF2B5EF4-FFF2-40B4-BE49-F238E27FC236}">
                <a16:creationId xmlns:a16="http://schemas.microsoft.com/office/drawing/2014/main" id="{0D685A0E-9269-4870-9731-320BCE5B0600}"/>
              </a:ext>
            </a:extLst>
          </p:cNvPr>
          <p:cNvGrpSpPr>
            <a:grpSpLocks/>
          </p:cNvGrpSpPr>
          <p:nvPr/>
        </p:nvGrpSpPr>
        <p:grpSpPr bwMode="auto">
          <a:xfrm>
            <a:off x="7239000" y="3581400"/>
            <a:ext cx="2590800" cy="1600200"/>
            <a:chOff x="3504" y="2448"/>
            <a:chExt cx="1776" cy="1200"/>
          </a:xfrm>
        </p:grpSpPr>
        <p:sp>
          <p:nvSpPr>
            <p:cNvPr id="77834" name="Oval 10">
              <a:extLst>
                <a:ext uri="{FF2B5EF4-FFF2-40B4-BE49-F238E27FC236}">
                  <a16:creationId xmlns:a16="http://schemas.microsoft.com/office/drawing/2014/main" id="{45CCCD74-E340-4828-9C55-90E580CB2E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2448"/>
              <a:ext cx="1776" cy="432"/>
            </a:xfrm>
            <a:prstGeom prst="ellipse">
              <a:avLst/>
            </a:prstGeom>
            <a:noFill/>
            <a:ln w="38100">
              <a:solidFill>
                <a:srgbClr val="FC0128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77835" name="Line 11">
              <a:extLst>
                <a:ext uri="{FF2B5EF4-FFF2-40B4-BE49-F238E27FC236}">
                  <a16:creationId xmlns:a16="http://schemas.microsoft.com/office/drawing/2014/main" id="{5C6CDCC4-6308-4E59-8E3D-BD3626D55D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080" y="2880"/>
              <a:ext cx="240" cy="768"/>
            </a:xfrm>
            <a:prstGeom prst="line">
              <a:avLst/>
            </a:prstGeom>
            <a:noFill/>
            <a:ln w="57150">
              <a:solidFill>
                <a:srgbClr val="FC0128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endParaRPr>
            </a:p>
          </p:txBody>
        </p:sp>
      </p:grpSp>
      <p:sp>
        <p:nvSpPr>
          <p:cNvPr id="59404" name="Text Box 12">
            <a:extLst>
              <a:ext uri="{FF2B5EF4-FFF2-40B4-BE49-F238E27FC236}">
                <a16:creationId xmlns:a16="http://schemas.microsoft.com/office/drawing/2014/main" id="{3379D2B2-2A1E-44F8-B17C-E6A4F146F1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105400"/>
            <a:ext cx="6400800" cy="1066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4940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At $2.00, the quantity demanded is equal to the quantity supplied!</a:t>
            </a:r>
          </a:p>
        </p:txBody>
      </p:sp>
      <p:sp>
        <p:nvSpPr>
          <p:cNvPr id="77831" name="Text Box 13">
            <a:extLst>
              <a:ext uri="{FF2B5EF4-FFF2-40B4-BE49-F238E27FC236}">
                <a16:creationId xmlns:a16="http://schemas.microsoft.com/office/drawing/2014/main" id="{26F0E587-D11D-4BDA-B66A-0871B0F0A9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447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Demand Schedule</a:t>
            </a:r>
          </a:p>
        </p:txBody>
      </p:sp>
      <p:sp>
        <p:nvSpPr>
          <p:cNvPr id="77832" name="Text Box 14">
            <a:extLst>
              <a:ext uri="{FF2B5EF4-FFF2-40B4-BE49-F238E27FC236}">
                <a16:creationId xmlns:a16="http://schemas.microsoft.com/office/drawing/2014/main" id="{EB8FB28D-B50A-4DA7-A89B-76923B03B5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1447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Supply Schedule</a:t>
            </a:r>
          </a:p>
        </p:txBody>
      </p:sp>
      <p:sp>
        <p:nvSpPr>
          <p:cNvPr id="77833" name="Text Box 15">
            <a:extLst>
              <a:ext uri="{FF2B5EF4-FFF2-40B4-BE49-F238E27FC236}">
                <a16:creationId xmlns:a16="http://schemas.microsoft.com/office/drawing/2014/main" id="{BC5E719B-8A85-4163-98DA-8F4ADA2070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304801"/>
            <a:ext cx="7162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1200" cap="none" spc="0" normalizeH="0" baseline="0" noProof="0">
                <a:ln>
                  <a:noFill/>
                </a:ln>
                <a:solidFill>
                  <a:srgbClr val="21212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Prices: Supply and Demand Combined cont.</a:t>
            </a:r>
          </a:p>
        </p:txBody>
      </p:sp>
    </p:spTree>
    <p:extLst>
      <p:ext uri="{BB962C8B-B14F-4D97-AF65-F5344CB8AC3E}">
        <p14:creationId xmlns:p14="http://schemas.microsoft.com/office/powerpoint/2010/main" val="203802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9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9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9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04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4">
            <a:extLst>
              <a:ext uri="{FF2B5EF4-FFF2-40B4-BE49-F238E27FC236}">
                <a16:creationId xmlns:a16="http://schemas.microsoft.com/office/drawing/2014/main" id="{B979F3A2-F5C3-4536-8AAB-BD9C7D0731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4188" y="1338263"/>
            <a:ext cx="7016750" cy="45894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8851" name="Line 5">
            <a:extLst>
              <a:ext uri="{FF2B5EF4-FFF2-40B4-BE49-F238E27FC236}">
                <a16:creationId xmlns:a16="http://schemas.microsoft.com/office/drawing/2014/main" id="{4E42F6A7-62CC-450E-8CE0-9D560537FD73}"/>
              </a:ext>
            </a:extLst>
          </p:cNvPr>
          <p:cNvSpPr>
            <a:spLocks noChangeShapeType="1"/>
          </p:cNvSpPr>
          <p:nvPr/>
        </p:nvSpPr>
        <p:spPr bwMode="auto">
          <a:xfrm>
            <a:off x="3471864" y="5735639"/>
            <a:ext cx="1587" cy="1920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78852" name="Line 6">
            <a:extLst>
              <a:ext uri="{FF2B5EF4-FFF2-40B4-BE49-F238E27FC236}">
                <a16:creationId xmlns:a16="http://schemas.microsoft.com/office/drawing/2014/main" id="{F06E9F6A-274C-4EBA-A96A-DC4043ED2150}"/>
              </a:ext>
            </a:extLst>
          </p:cNvPr>
          <p:cNvSpPr>
            <a:spLocks noChangeShapeType="1"/>
          </p:cNvSpPr>
          <p:nvPr/>
        </p:nvSpPr>
        <p:spPr bwMode="auto">
          <a:xfrm>
            <a:off x="3919539" y="5735639"/>
            <a:ext cx="1587" cy="1920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78853" name="Line 7">
            <a:extLst>
              <a:ext uri="{FF2B5EF4-FFF2-40B4-BE49-F238E27FC236}">
                <a16:creationId xmlns:a16="http://schemas.microsoft.com/office/drawing/2014/main" id="{2CD36FF4-1E40-483B-A237-1DBE4DD462D1}"/>
              </a:ext>
            </a:extLst>
          </p:cNvPr>
          <p:cNvSpPr>
            <a:spLocks noChangeShapeType="1"/>
          </p:cNvSpPr>
          <p:nvPr/>
        </p:nvSpPr>
        <p:spPr bwMode="auto">
          <a:xfrm>
            <a:off x="4367214" y="5735639"/>
            <a:ext cx="1587" cy="1920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78854" name="Line 8">
            <a:extLst>
              <a:ext uri="{FF2B5EF4-FFF2-40B4-BE49-F238E27FC236}">
                <a16:creationId xmlns:a16="http://schemas.microsoft.com/office/drawing/2014/main" id="{9900B372-A0EA-45CA-BA21-330B14D8DEA2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6475" y="5735639"/>
            <a:ext cx="1588" cy="1920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78855" name="Line 9">
            <a:extLst>
              <a:ext uri="{FF2B5EF4-FFF2-40B4-BE49-F238E27FC236}">
                <a16:creationId xmlns:a16="http://schemas.microsoft.com/office/drawing/2014/main" id="{7B85B588-E346-44CE-AE43-A493228C2DEF}"/>
              </a:ext>
            </a:extLst>
          </p:cNvPr>
          <p:cNvSpPr>
            <a:spLocks noChangeShapeType="1"/>
          </p:cNvSpPr>
          <p:nvPr/>
        </p:nvSpPr>
        <p:spPr bwMode="auto">
          <a:xfrm>
            <a:off x="5264150" y="5735639"/>
            <a:ext cx="1588" cy="1920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78856" name="Line 10">
            <a:extLst>
              <a:ext uri="{FF2B5EF4-FFF2-40B4-BE49-F238E27FC236}">
                <a16:creationId xmlns:a16="http://schemas.microsoft.com/office/drawing/2014/main" id="{28AD34EA-1148-4B75-B78B-73D23BA65150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1825" y="5735639"/>
            <a:ext cx="1588" cy="1920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78857" name="Line 11">
            <a:extLst>
              <a:ext uri="{FF2B5EF4-FFF2-40B4-BE49-F238E27FC236}">
                <a16:creationId xmlns:a16="http://schemas.microsoft.com/office/drawing/2014/main" id="{E08F87BE-E2AE-4577-8A01-82DA9CD09289}"/>
              </a:ext>
            </a:extLst>
          </p:cNvPr>
          <p:cNvSpPr>
            <a:spLocks noChangeShapeType="1"/>
          </p:cNvSpPr>
          <p:nvPr/>
        </p:nvSpPr>
        <p:spPr bwMode="auto">
          <a:xfrm>
            <a:off x="6586539" y="5735639"/>
            <a:ext cx="1587" cy="1920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78858" name="Line 12">
            <a:extLst>
              <a:ext uri="{FF2B5EF4-FFF2-40B4-BE49-F238E27FC236}">
                <a16:creationId xmlns:a16="http://schemas.microsoft.com/office/drawing/2014/main" id="{58E997C6-41CF-44D3-AE72-A6A0C8268479}"/>
              </a:ext>
            </a:extLst>
          </p:cNvPr>
          <p:cNvSpPr>
            <a:spLocks noChangeShapeType="1"/>
          </p:cNvSpPr>
          <p:nvPr/>
        </p:nvSpPr>
        <p:spPr bwMode="auto">
          <a:xfrm>
            <a:off x="7034214" y="5735639"/>
            <a:ext cx="1587" cy="1920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78859" name="Line 13">
            <a:extLst>
              <a:ext uri="{FF2B5EF4-FFF2-40B4-BE49-F238E27FC236}">
                <a16:creationId xmlns:a16="http://schemas.microsoft.com/office/drawing/2014/main" id="{F652E5FF-15CB-496C-ACB5-8A8A7DA06504}"/>
              </a:ext>
            </a:extLst>
          </p:cNvPr>
          <p:cNvSpPr>
            <a:spLocks noChangeShapeType="1"/>
          </p:cNvSpPr>
          <p:nvPr/>
        </p:nvSpPr>
        <p:spPr bwMode="auto">
          <a:xfrm>
            <a:off x="7481889" y="5735639"/>
            <a:ext cx="1587" cy="1920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78860" name="Line 14">
            <a:extLst>
              <a:ext uri="{FF2B5EF4-FFF2-40B4-BE49-F238E27FC236}">
                <a16:creationId xmlns:a16="http://schemas.microsoft.com/office/drawing/2014/main" id="{A36AAEA5-C923-424A-BE19-A9E99D91D483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9564" y="5735639"/>
            <a:ext cx="1587" cy="1920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78861" name="Line 15">
            <a:extLst>
              <a:ext uri="{FF2B5EF4-FFF2-40B4-BE49-F238E27FC236}">
                <a16:creationId xmlns:a16="http://schemas.microsoft.com/office/drawing/2014/main" id="{A5E68852-4B21-40E2-B9D3-0659B7C32292}"/>
              </a:ext>
            </a:extLst>
          </p:cNvPr>
          <p:cNvSpPr>
            <a:spLocks noChangeShapeType="1"/>
          </p:cNvSpPr>
          <p:nvPr/>
        </p:nvSpPr>
        <p:spPr bwMode="auto">
          <a:xfrm>
            <a:off x="8377239" y="5735639"/>
            <a:ext cx="1587" cy="1920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78862" name="Line 16">
            <a:extLst>
              <a:ext uri="{FF2B5EF4-FFF2-40B4-BE49-F238E27FC236}">
                <a16:creationId xmlns:a16="http://schemas.microsoft.com/office/drawing/2014/main" id="{B6A81AB3-E0B6-4013-89E2-1F1A78BD5360}"/>
              </a:ext>
            </a:extLst>
          </p:cNvPr>
          <p:cNvSpPr>
            <a:spLocks noChangeShapeType="1"/>
          </p:cNvSpPr>
          <p:nvPr/>
        </p:nvSpPr>
        <p:spPr bwMode="auto">
          <a:xfrm>
            <a:off x="8824914" y="5735639"/>
            <a:ext cx="1587" cy="1920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78863" name="Line 17">
            <a:extLst>
              <a:ext uri="{FF2B5EF4-FFF2-40B4-BE49-F238E27FC236}">
                <a16:creationId xmlns:a16="http://schemas.microsoft.com/office/drawing/2014/main" id="{F92EC8B4-08D9-410C-8A14-969922E82F31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9500" y="5735639"/>
            <a:ext cx="1588" cy="1920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78864" name="Rectangle 18">
            <a:extLst>
              <a:ext uri="{FF2B5EF4-FFF2-40B4-BE49-F238E27FC236}">
                <a16:creationId xmlns:a16="http://schemas.microsoft.com/office/drawing/2014/main" id="{9B76B834-AB3D-4AA4-B5C4-01F91A917B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2475" y="1292226"/>
            <a:ext cx="84638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Price of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8865" name="Rectangle 19">
            <a:extLst>
              <a:ext uri="{FF2B5EF4-FFF2-40B4-BE49-F238E27FC236}">
                <a16:creationId xmlns:a16="http://schemas.microsoft.com/office/drawing/2014/main" id="{FA8405CA-6CAD-4BC2-AD2D-06CB74884B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1576389"/>
            <a:ext cx="111569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Ice-Cream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8866" name="Rectangle 20">
            <a:extLst>
              <a:ext uri="{FF2B5EF4-FFF2-40B4-BE49-F238E27FC236}">
                <a16:creationId xmlns:a16="http://schemas.microsoft.com/office/drawing/2014/main" id="{A582340C-3CF8-445B-AB45-673FC6C3CF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4414" y="1860551"/>
            <a:ext cx="57708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Cone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8867" name="Rectangle 21">
            <a:extLst>
              <a:ext uri="{FF2B5EF4-FFF2-40B4-BE49-F238E27FC236}">
                <a16:creationId xmlns:a16="http://schemas.microsoft.com/office/drawing/2014/main" id="{F814B01F-1926-43A7-BD13-92DD57680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7513" y="5942014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0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8868" name="Rectangle 22">
            <a:extLst>
              <a:ext uri="{FF2B5EF4-FFF2-40B4-BE49-F238E27FC236}">
                <a16:creationId xmlns:a16="http://schemas.microsoft.com/office/drawing/2014/main" id="{293A9417-D945-4FC4-AD0E-6875838B14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7250" y="5942014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8869" name="Rectangle 23">
            <a:extLst>
              <a:ext uri="{FF2B5EF4-FFF2-40B4-BE49-F238E27FC236}">
                <a16:creationId xmlns:a16="http://schemas.microsoft.com/office/drawing/2014/main" id="{C89F7919-8A97-4D9B-9648-4E2BB8B76D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7625" y="5942014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8870" name="Rectangle 24">
            <a:extLst>
              <a:ext uri="{FF2B5EF4-FFF2-40B4-BE49-F238E27FC236}">
                <a16:creationId xmlns:a16="http://schemas.microsoft.com/office/drawing/2014/main" id="{AA05757B-F486-4A4B-8726-FEAC12A07A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3713" y="5942014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8871" name="Rectangle 25">
            <a:extLst>
              <a:ext uri="{FF2B5EF4-FFF2-40B4-BE49-F238E27FC236}">
                <a16:creationId xmlns:a16="http://schemas.microsoft.com/office/drawing/2014/main" id="{1B04C738-9A31-4B24-A1A9-7B890EB42F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7738" y="5942014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4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8872" name="Rectangle 26">
            <a:extLst>
              <a:ext uri="{FF2B5EF4-FFF2-40B4-BE49-F238E27FC236}">
                <a16:creationId xmlns:a16="http://schemas.microsoft.com/office/drawing/2014/main" id="{6C68451D-291A-48DB-8276-0DDDB953B2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3825" y="5942014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5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8873" name="Rectangle 27">
            <a:extLst>
              <a:ext uri="{FF2B5EF4-FFF2-40B4-BE49-F238E27FC236}">
                <a16:creationId xmlns:a16="http://schemas.microsoft.com/office/drawing/2014/main" id="{4F2B4E02-9FE1-43AF-9060-4E5BF0EBFC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7850" y="5942014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6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8874" name="Rectangle 28">
            <a:extLst>
              <a:ext uri="{FF2B5EF4-FFF2-40B4-BE49-F238E27FC236}">
                <a16:creationId xmlns:a16="http://schemas.microsoft.com/office/drawing/2014/main" id="{3A09747F-B97F-475A-A2A1-9A7767D4D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3938" y="5942014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7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8875" name="Rectangle 29">
            <a:extLst>
              <a:ext uri="{FF2B5EF4-FFF2-40B4-BE49-F238E27FC236}">
                <a16:creationId xmlns:a16="http://schemas.microsoft.com/office/drawing/2014/main" id="{79C85FD7-4D05-407F-9D68-B983C09BAB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6213" y="5942014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8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8876" name="Rectangle 30">
            <a:extLst>
              <a:ext uri="{FF2B5EF4-FFF2-40B4-BE49-F238E27FC236}">
                <a16:creationId xmlns:a16="http://schemas.microsoft.com/office/drawing/2014/main" id="{0A7DF6C9-7792-4B79-9E5C-7EE326281A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8650" y="5942014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9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8877" name="Rectangle 31">
            <a:extLst>
              <a:ext uri="{FF2B5EF4-FFF2-40B4-BE49-F238E27FC236}">
                <a16:creationId xmlns:a16="http://schemas.microsoft.com/office/drawing/2014/main" id="{44FCE39A-B1C1-4E3D-AB17-F171246D45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1238" y="5942014"/>
            <a:ext cx="254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10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8878" name="Rectangle 32">
            <a:extLst>
              <a:ext uri="{FF2B5EF4-FFF2-40B4-BE49-F238E27FC236}">
                <a16:creationId xmlns:a16="http://schemas.microsoft.com/office/drawing/2014/main" id="{0EB7C868-3706-4EA5-B689-45A000A017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02564" y="5942014"/>
            <a:ext cx="23936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11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8879" name="Rectangle 33">
            <a:extLst>
              <a:ext uri="{FF2B5EF4-FFF2-40B4-BE49-F238E27FC236}">
                <a16:creationId xmlns:a16="http://schemas.microsoft.com/office/drawing/2014/main" id="{C14AFC99-F631-4630-8577-65D83B83DA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8650" y="5942014"/>
            <a:ext cx="254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12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8880" name="Rectangle 34">
            <a:extLst>
              <a:ext uri="{FF2B5EF4-FFF2-40B4-BE49-F238E27FC236}">
                <a16:creationId xmlns:a16="http://schemas.microsoft.com/office/drawing/2014/main" id="{9592722E-560A-4F5D-87C4-A5A3ADA1D9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2763" y="6234114"/>
            <a:ext cx="31675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Quantity of Ice-Cream Cones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8881" name="Rectangle 35">
            <a:extLst>
              <a:ext uri="{FF2B5EF4-FFF2-40B4-BE49-F238E27FC236}">
                <a16:creationId xmlns:a16="http://schemas.microsoft.com/office/drawing/2014/main" id="{5CAF1BB9-28AE-4400-BA36-47D5A1F6AC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96325" y="5942014"/>
            <a:ext cx="254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13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pSp>
        <p:nvGrpSpPr>
          <p:cNvPr id="60452" name="Group 36">
            <a:extLst>
              <a:ext uri="{FF2B5EF4-FFF2-40B4-BE49-F238E27FC236}">
                <a16:creationId xmlns:a16="http://schemas.microsoft.com/office/drawing/2014/main" id="{6A006B0B-A8F1-444C-8D57-858D65188CB7}"/>
              </a:ext>
            </a:extLst>
          </p:cNvPr>
          <p:cNvGrpSpPr>
            <a:grpSpLocks/>
          </p:cNvGrpSpPr>
          <p:nvPr/>
        </p:nvGrpSpPr>
        <p:grpSpPr bwMode="auto">
          <a:xfrm>
            <a:off x="6223000" y="4859338"/>
            <a:ext cx="1898650" cy="939800"/>
            <a:chOff x="2960" y="3061"/>
            <a:chExt cx="1196" cy="592"/>
          </a:xfrm>
        </p:grpSpPr>
        <p:sp>
          <p:nvSpPr>
            <p:cNvPr id="78904" name="Line 37">
              <a:extLst>
                <a:ext uri="{FF2B5EF4-FFF2-40B4-BE49-F238E27FC236}">
                  <a16:creationId xmlns:a16="http://schemas.microsoft.com/office/drawing/2014/main" id="{20A0A275-6F2D-4569-9332-E93BEB2E4C8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60" y="3236"/>
              <a:ext cx="296" cy="417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endParaRPr>
            </a:p>
          </p:txBody>
        </p:sp>
        <p:grpSp>
          <p:nvGrpSpPr>
            <p:cNvPr id="78905" name="Group 38">
              <a:extLst>
                <a:ext uri="{FF2B5EF4-FFF2-40B4-BE49-F238E27FC236}">
                  <a16:creationId xmlns:a16="http://schemas.microsoft.com/office/drawing/2014/main" id="{399A4123-2500-4CD5-85DE-9DCA35F021B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56" y="3061"/>
              <a:ext cx="900" cy="457"/>
              <a:chOff x="3256" y="3061"/>
              <a:chExt cx="900" cy="457"/>
            </a:xfrm>
          </p:grpSpPr>
          <p:sp>
            <p:nvSpPr>
              <p:cNvPr id="78906" name="Rectangle 39">
                <a:extLst>
                  <a:ext uri="{FF2B5EF4-FFF2-40B4-BE49-F238E27FC236}">
                    <a16:creationId xmlns:a16="http://schemas.microsoft.com/office/drawing/2014/main" id="{448BE977-024F-4C32-A072-8FA4A4906D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56" y="3061"/>
                <a:ext cx="900" cy="457"/>
              </a:xfrm>
              <a:prstGeom prst="rect">
                <a:avLst/>
              </a:prstGeom>
              <a:solidFill>
                <a:srgbClr val="E1E5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78907" name="Rectangle 40">
                <a:extLst>
                  <a:ext uri="{FF2B5EF4-FFF2-40B4-BE49-F238E27FC236}">
                    <a16:creationId xmlns:a16="http://schemas.microsoft.com/office/drawing/2014/main" id="{4C03CBE4-9BE8-42EC-9EDE-5696334D08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10" y="3106"/>
                <a:ext cx="71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Equilibrium</a:t>
                </a: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78908" name="Rectangle 41">
                <a:extLst>
                  <a:ext uri="{FF2B5EF4-FFF2-40B4-BE49-F238E27FC236}">
                    <a16:creationId xmlns:a16="http://schemas.microsoft.com/office/drawing/2014/main" id="{150F8C13-77A0-4AA8-9D9C-B96C953E65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10" y="3285"/>
                <a:ext cx="504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quantity</a:t>
                </a: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60458" name="Group 42">
            <a:extLst>
              <a:ext uri="{FF2B5EF4-FFF2-40B4-BE49-F238E27FC236}">
                <a16:creationId xmlns:a16="http://schemas.microsoft.com/office/drawing/2014/main" id="{68157C50-ABBB-4604-8D15-A848BA626680}"/>
              </a:ext>
            </a:extLst>
          </p:cNvPr>
          <p:cNvGrpSpPr>
            <a:grpSpLocks/>
          </p:cNvGrpSpPr>
          <p:nvPr/>
        </p:nvGrpSpPr>
        <p:grpSpPr bwMode="auto">
          <a:xfrm>
            <a:off x="3067051" y="3067051"/>
            <a:ext cx="2239963" cy="384175"/>
            <a:chOff x="972" y="1932"/>
            <a:chExt cx="1411" cy="242"/>
          </a:xfrm>
        </p:grpSpPr>
        <p:sp>
          <p:nvSpPr>
            <p:cNvPr id="78901" name="Line 43">
              <a:extLst>
                <a:ext uri="{FF2B5EF4-FFF2-40B4-BE49-F238E27FC236}">
                  <a16:creationId xmlns:a16="http://schemas.microsoft.com/office/drawing/2014/main" id="{CBCC5F6C-BD89-4843-A45E-77D4BB4493E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72" y="2039"/>
              <a:ext cx="134" cy="108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endParaRPr>
            </a:p>
          </p:txBody>
        </p:sp>
        <p:sp>
          <p:nvSpPr>
            <p:cNvPr id="78902" name="Rectangle 44">
              <a:extLst>
                <a:ext uri="{FF2B5EF4-FFF2-40B4-BE49-F238E27FC236}">
                  <a16:creationId xmlns:a16="http://schemas.microsoft.com/office/drawing/2014/main" id="{27ECD318-8883-40E0-9C31-319B09DBAA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3" y="1932"/>
              <a:ext cx="1290" cy="242"/>
            </a:xfrm>
            <a:prstGeom prst="rect">
              <a:avLst/>
            </a:prstGeom>
            <a:solidFill>
              <a:srgbClr val="E1E5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78903" name="Rectangle 45">
              <a:extLst>
                <a:ext uri="{FF2B5EF4-FFF2-40B4-BE49-F238E27FC236}">
                  <a16:creationId xmlns:a16="http://schemas.microsoft.com/office/drawing/2014/main" id="{72EC6446-988D-4C3B-BAD4-4BDFF5F61C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2" y="1965"/>
              <a:ext cx="106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Equilibrium price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60462" name="Group 46">
            <a:extLst>
              <a:ext uri="{FF2B5EF4-FFF2-40B4-BE49-F238E27FC236}">
                <a16:creationId xmlns:a16="http://schemas.microsoft.com/office/drawing/2014/main" id="{EA369870-3C6E-4E13-8DB0-5243AA4BE181}"/>
              </a:ext>
            </a:extLst>
          </p:cNvPr>
          <p:cNvGrpSpPr>
            <a:grpSpLocks/>
          </p:cNvGrpSpPr>
          <p:nvPr/>
        </p:nvGrpSpPr>
        <p:grpSpPr bwMode="auto">
          <a:xfrm>
            <a:off x="6308726" y="2981326"/>
            <a:ext cx="3198813" cy="512763"/>
            <a:chOff x="3014" y="1878"/>
            <a:chExt cx="2015" cy="323"/>
          </a:xfrm>
        </p:grpSpPr>
        <p:sp>
          <p:nvSpPr>
            <p:cNvPr id="78898" name="Line 47">
              <a:extLst>
                <a:ext uri="{FF2B5EF4-FFF2-40B4-BE49-F238E27FC236}">
                  <a16:creationId xmlns:a16="http://schemas.microsoft.com/office/drawing/2014/main" id="{65691D4B-8CD9-4937-9CC0-47C5914D41E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14" y="2013"/>
              <a:ext cx="1155" cy="188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endParaRPr>
            </a:p>
          </p:txBody>
        </p:sp>
        <p:sp>
          <p:nvSpPr>
            <p:cNvPr id="78899" name="Rectangle 48">
              <a:extLst>
                <a:ext uri="{FF2B5EF4-FFF2-40B4-BE49-F238E27FC236}">
                  <a16:creationId xmlns:a16="http://schemas.microsoft.com/office/drawing/2014/main" id="{2494D546-E050-479F-8080-F047B0F96F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3" y="1878"/>
              <a:ext cx="886" cy="269"/>
            </a:xfrm>
            <a:prstGeom prst="rect">
              <a:avLst/>
            </a:prstGeom>
            <a:solidFill>
              <a:srgbClr val="E1E5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78900" name="Rectangle 49">
              <a:extLst>
                <a:ext uri="{FF2B5EF4-FFF2-40B4-BE49-F238E27FC236}">
                  <a16:creationId xmlns:a16="http://schemas.microsoft.com/office/drawing/2014/main" id="{233A9026-47C8-4D81-A9D5-6D946D6368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7" y="1927"/>
              <a:ext cx="719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Equilibrium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60466" name="Group 50">
            <a:extLst>
              <a:ext uri="{FF2B5EF4-FFF2-40B4-BE49-F238E27FC236}">
                <a16:creationId xmlns:a16="http://schemas.microsoft.com/office/drawing/2014/main" id="{002F4415-F5D4-4AF1-89C1-E6288F3D8530}"/>
              </a:ext>
            </a:extLst>
          </p:cNvPr>
          <p:cNvGrpSpPr>
            <a:grpSpLocks/>
          </p:cNvGrpSpPr>
          <p:nvPr/>
        </p:nvGrpSpPr>
        <p:grpSpPr bwMode="auto">
          <a:xfrm>
            <a:off x="3408363" y="2020888"/>
            <a:ext cx="6534150" cy="3160712"/>
            <a:chOff x="1187" y="1273"/>
            <a:chExt cx="4116" cy="1991"/>
          </a:xfrm>
        </p:grpSpPr>
        <p:sp>
          <p:nvSpPr>
            <p:cNvPr id="78896" name="Line 51">
              <a:extLst>
                <a:ext uri="{FF2B5EF4-FFF2-40B4-BE49-F238E27FC236}">
                  <a16:creationId xmlns:a16="http://schemas.microsoft.com/office/drawing/2014/main" id="{7FF9D2AA-C810-4859-AC03-88B6C88128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87" y="1273"/>
              <a:ext cx="3547" cy="1896"/>
            </a:xfrm>
            <a:prstGeom prst="line">
              <a:avLst/>
            </a:prstGeom>
            <a:noFill/>
            <a:ln w="63500">
              <a:solidFill>
                <a:srgbClr val="004C9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endParaRPr>
            </a:p>
          </p:txBody>
        </p:sp>
        <p:sp>
          <p:nvSpPr>
            <p:cNvPr id="78897" name="Rectangle 52">
              <a:extLst>
                <a:ext uri="{FF2B5EF4-FFF2-40B4-BE49-F238E27FC236}">
                  <a16:creationId xmlns:a16="http://schemas.microsoft.com/office/drawing/2014/main" id="{603C7614-5386-44CA-AF0D-A103692E27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4" y="3090"/>
              <a:ext cx="549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Demand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78886" name="Freeform 58">
            <a:extLst>
              <a:ext uri="{FF2B5EF4-FFF2-40B4-BE49-F238E27FC236}">
                <a16:creationId xmlns:a16="http://schemas.microsoft.com/office/drawing/2014/main" id="{B480666A-E28C-426B-BD7E-18B4C18F6DCF}"/>
              </a:ext>
            </a:extLst>
          </p:cNvPr>
          <p:cNvSpPr>
            <a:spLocks/>
          </p:cNvSpPr>
          <p:nvPr/>
        </p:nvSpPr>
        <p:spPr bwMode="auto">
          <a:xfrm>
            <a:off x="3017838" y="1338263"/>
            <a:ext cx="7016750" cy="4589462"/>
          </a:xfrm>
          <a:custGeom>
            <a:avLst/>
            <a:gdLst>
              <a:gd name="T0" fmla="*/ 0 w 4420"/>
              <a:gd name="T1" fmla="*/ 0 h 2891"/>
              <a:gd name="T2" fmla="*/ 0 w 4420"/>
              <a:gd name="T3" fmla="*/ 2147483646 h 2891"/>
              <a:gd name="T4" fmla="*/ 2147483646 w 4420"/>
              <a:gd name="T5" fmla="*/ 2147483646 h 289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420" h="2891">
                <a:moveTo>
                  <a:pt x="0" y="0"/>
                </a:moveTo>
                <a:lnTo>
                  <a:pt x="0" y="2891"/>
                </a:lnTo>
                <a:lnTo>
                  <a:pt x="4420" y="2891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grpSp>
        <p:nvGrpSpPr>
          <p:cNvPr id="60475" name="Group 59">
            <a:extLst>
              <a:ext uri="{FF2B5EF4-FFF2-40B4-BE49-F238E27FC236}">
                <a16:creationId xmlns:a16="http://schemas.microsoft.com/office/drawing/2014/main" id="{D37B9219-7B4E-4A67-A9A2-422E84B3B7F7}"/>
              </a:ext>
            </a:extLst>
          </p:cNvPr>
          <p:cNvGrpSpPr>
            <a:grpSpLocks/>
          </p:cNvGrpSpPr>
          <p:nvPr/>
        </p:nvGrpSpPr>
        <p:grpSpPr bwMode="auto">
          <a:xfrm>
            <a:off x="3302001" y="1858963"/>
            <a:ext cx="6296025" cy="3149600"/>
            <a:chOff x="1120" y="1171"/>
            <a:chExt cx="3966" cy="1984"/>
          </a:xfrm>
        </p:grpSpPr>
        <p:sp>
          <p:nvSpPr>
            <p:cNvPr id="78894" name="Line 60">
              <a:extLst>
                <a:ext uri="{FF2B5EF4-FFF2-40B4-BE49-F238E27FC236}">
                  <a16:creationId xmlns:a16="http://schemas.microsoft.com/office/drawing/2014/main" id="{F8B5BA50-9A1B-4C78-B04D-3A3BAA98DD8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20" y="1286"/>
              <a:ext cx="3493" cy="1869"/>
            </a:xfrm>
            <a:prstGeom prst="line">
              <a:avLst/>
            </a:prstGeom>
            <a:noFill/>
            <a:ln w="63500">
              <a:solidFill>
                <a:srgbClr val="004C9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endParaRPr>
            </a:p>
          </p:txBody>
        </p:sp>
        <p:sp>
          <p:nvSpPr>
            <p:cNvPr id="78895" name="Rectangle 61">
              <a:extLst>
                <a:ext uri="{FF2B5EF4-FFF2-40B4-BE49-F238E27FC236}">
                  <a16:creationId xmlns:a16="http://schemas.microsoft.com/office/drawing/2014/main" id="{80072810-1051-44E0-B0D2-6B22E8EBDA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2" y="1171"/>
              <a:ext cx="44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Supply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78888" name="Rectangle 62">
            <a:extLst>
              <a:ext uri="{FF2B5EF4-FFF2-40B4-BE49-F238E27FC236}">
                <a16:creationId xmlns:a16="http://schemas.microsoft.com/office/drawing/2014/main" id="{8C34EB46-391E-4FFB-95E7-B09B306D57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3607" y="589757"/>
            <a:ext cx="9175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21212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Prices: Supply and Demand Combined cont.</a:t>
            </a:r>
          </a:p>
        </p:txBody>
      </p:sp>
      <p:grpSp>
        <p:nvGrpSpPr>
          <p:cNvPr id="60479" name="Group 63">
            <a:extLst>
              <a:ext uri="{FF2B5EF4-FFF2-40B4-BE49-F238E27FC236}">
                <a16:creationId xmlns:a16="http://schemas.microsoft.com/office/drawing/2014/main" id="{4809EEA0-29FA-4181-813C-54E62647C1CC}"/>
              </a:ext>
            </a:extLst>
          </p:cNvPr>
          <p:cNvGrpSpPr>
            <a:grpSpLocks/>
          </p:cNvGrpSpPr>
          <p:nvPr/>
        </p:nvGrpSpPr>
        <p:grpSpPr bwMode="auto">
          <a:xfrm>
            <a:off x="2362201" y="3352800"/>
            <a:ext cx="3863975" cy="2363788"/>
            <a:chOff x="524" y="2124"/>
            <a:chExt cx="2434" cy="1489"/>
          </a:xfrm>
        </p:grpSpPr>
        <p:sp>
          <p:nvSpPr>
            <p:cNvPr id="78890" name="Line 64">
              <a:extLst>
                <a:ext uri="{FF2B5EF4-FFF2-40B4-BE49-F238E27FC236}">
                  <a16:creationId xmlns:a16="http://schemas.microsoft.com/office/drawing/2014/main" id="{855368D0-9CC2-4DB4-A82D-7E511AB692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59" y="2201"/>
              <a:ext cx="1948" cy="1"/>
            </a:xfrm>
            <a:prstGeom prst="line">
              <a:avLst/>
            </a:prstGeom>
            <a:noFill/>
            <a:ln w="20638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endParaRPr>
            </a:p>
          </p:txBody>
        </p:sp>
        <p:sp>
          <p:nvSpPr>
            <p:cNvPr id="78891" name="Freeform 65">
              <a:extLst>
                <a:ext uri="{FF2B5EF4-FFF2-40B4-BE49-F238E27FC236}">
                  <a16:creationId xmlns:a16="http://schemas.microsoft.com/office/drawing/2014/main" id="{AC1CBEE3-9EDE-4EC9-B344-EFCD7E66A31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7" y="2201"/>
              <a:ext cx="13" cy="1412"/>
            </a:xfrm>
            <a:custGeom>
              <a:avLst/>
              <a:gdLst>
                <a:gd name="T0" fmla="*/ 0 w 13"/>
                <a:gd name="T1" fmla="*/ 0 h 1412"/>
                <a:gd name="T2" fmla="*/ 13 w 13"/>
                <a:gd name="T3" fmla="*/ 40 h 1412"/>
                <a:gd name="T4" fmla="*/ 13 w 13"/>
                <a:gd name="T5" fmla="*/ 1412 h 141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" h="1412">
                  <a:moveTo>
                    <a:pt x="0" y="0"/>
                  </a:moveTo>
                  <a:lnTo>
                    <a:pt x="13" y="40"/>
                  </a:lnTo>
                  <a:lnTo>
                    <a:pt x="13" y="1412"/>
                  </a:lnTo>
                </a:path>
              </a:pathLst>
            </a:custGeom>
            <a:noFill/>
            <a:ln w="20638" cap="flat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endParaRPr>
            </a:p>
          </p:txBody>
        </p:sp>
        <p:sp>
          <p:nvSpPr>
            <p:cNvPr id="78892" name="Oval 66">
              <a:extLst>
                <a:ext uri="{FF2B5EF4-FFF2-40B4-BE49-F238E27FC236}">
                  <a16:creationId xmlns:a16="http://schemas.microsoft.com/office/drawing/2014/main" id="{34976AC9-49FA-4544-B448-14F712DA54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6" y="2147"/>
              <a:ext cx="92" cy="94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78893" name="Rectangle 67">
              <a:extLst>
                <a:ext uri="{FF2B5EF4-FFF2-40B4-BE49-F238E27FC236}">
                  <a16:creationId xmlns:a16="http://schemas.microsoft.com/office/drawing/2014/main" id="{45629697-1CAC-4291-B3B8-7AE946FE35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" y="2124"/>
              <a:ext cx="36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$2.00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87094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0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60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60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0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0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0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5576C-22D7-45F1-B1F9-3191B90B5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Analyze Hamburgers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DC163-A4AE-4DD5-BF1C-C30C8A02CA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Show the change in supply or demand and say how the equilibrium price will change </a:t>
            </a:r>
          </a:p>
          <a:p>
            <a:r>
              <a:rPr lang="en-US" dirty="0"/>
              <a:t>1. New grilling technology cuts production time in half </a:t>
            </a:r>
          </a:p>
          <a:p>
            <a:r>
              <a:rPr lang="en-US" dirty="0"/>
              <a:t>2. Price of chicken increases </a:t>
            </a:r>
          </a:p>
          <a:p>
            <a:r>
              <a:rPr lang="en-US" dirty="0"/>
              <a:t>3. Price of hamburgers decreases </a:t>
            </a:r>
          </a:p>
          <a:p>
            <a:r>
              <a:rPr lang="en-US" dirty="0"/>
              <a:t>4. Price of ground beef triples </a:t>
            </a:r>
          </a:p>
          <a:p>
            <a:r>
              <a:rPr lang="en-US" dirty="0"/>
              <a:t>5. Human fingers found in multiple burgers. </a:t>
            </a:r>
          </a:p>
        </p:txBody>
      </p:sp>
    </p:spTree>
    <p:extLst>
      <p:ext uri="{BB962C8B-B14F-4D97-AF65-F5344CB8AC3E}">
        <p14:creationId xmlns:p14="http://schemas.microsoft.com/office/powerpoint/2010/main" val="476192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4">
            <a:extLst>
              <a:ext uri="{FF2B5EF4-FFF2-40B4-BE49-F238E27FC236}">
                <a16:creationId xmlns:a16="http://schemas.microsoft.com/office/drawing/2014/main" id="{B979F3A2-F5C3-4536-8AAB-BD9C7D0731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4188" y="1338263"/>
            <a:ext cx="7016750" cy="45894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8851" name="Line 5">
            <a:extLst>
              <a:ext uri="{FF2B5EF4-FFF2-40B4-BE49-F238E27FC236}">
                <a16:creationId xmlns:a16="http://schemas.microsoft.com/office/drawing/2014/main" id="{4E42F6A7-62CC-450E-8CE0-9D560537FD73}"/>
              </a:ext>
            </a:extLst>
          </p:cNvPr>
          <p:cNvSpPr>
            <a:spLocks noChangeShapeType="1"/>
          </p:cNvSpPr>
          <p:nvPr/>
        </p:nvSpPr>
        <p:spPr bwMode="auto">
          <a:xfrm>
            <a:off x="3471864" y="5735639"/>
            <a:ext cx="1587" cy="1920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78852" name="Line 6">
            <a:extLst>
              <a:ext uri="{FF2B5EF4-FFF2-40B4-BE49-F238E27FC236}">
                <a16:creationId xmlns:a16="http://schemas.microsoft.com/office/drawing/2014/main" id="{F06E9F6A-274C-4EBA-A96A-DC4043ED2150}"/>
              </a:ext>
            </a:extLst>
          </p:cNvPr>
          <p:cNvSpPr>
            <a:spLocks noChangeShapeType="1"/>
          </p:cNvSpPr>
          <p:nvPr/>
        </p:nvSpPr>
        <p:spPr bwMode="auto">
          <a:xfrm>
            <a:off x="3919539" y="5735639"/>
            <a:ext cx="1587" cy="1920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78853" name="Line 7">
            <a:extLst>
              <a:ext uri="{FF2B5EF4-FFF2-40B4-BE49-F238E27FC236}">
                <a16:creationId xmlns:a16="http://schemas.microsoft.com/office/drawing/2014/main" id="{2CD36FF4-1E40-483B-A237-1DBE4DD462D1}"/>
              </a:ext>
            </a:extLst>
          </p:cNvPr>
          <p:cNvSpPr>
            <a:spLocks noChangeShapeType="1"/>
          </p:cNvSpPr>
          <p:nvPr/>
        </p:nvSpPr>
        <p:spPr bwMode="auto">
          <a:xfrm>
            <a:off x="4367214" y="5735639"/>
            <a:ext cx="1587" cy="1920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78854" name="Line 8">
            <a:extLst>
              <a:ext uri="{FF2B5EF4-FFF2-40B4-BE49-F238E27FC236}">
                <a16:creationId xmlns:a16="http://schemas.microsoft.com/office/drawing/2014/main" id="{9900B372-A0EA-45CA-BA21-330B14D8DEA2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6475" y="5735639"/>
            <a:ext cx="1588" cy="1920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78855" name="Line 9">
            <a:extLst>
              <a:ext uri="{FF2B5EF4-FFF2-40B4-BE49-F238E27FC236}">
                <a16:creationId xmlns:a16="http://schemas.microsoft.com/office/drawing/2014/main" id="{7B85B588-E346-44CE-AE43-A493228C2DEF}"/>
              </a:ext>
            </a:extLst>
          </p:cNvPr>
          <p:cNvSpPr>
            <a:spLocks noChangeShapeType="1"/>
          </p:cNvSpPr>
          <p:nvPr/>
        </p:nvSpPr>
        <p:spPr bwMode="auto">
          <a:xfrm>
            <a:off x="5264150" y="5735639"/>
            <a:ext cx="1588" cy="1920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78856" name="Line 10">
            <a:extLst>
              <a:ext uri="{FF2B5EF4-FFF2-40B4-BE49-F238E27FC236}">
                <a16:creationId xmlns:a16="http://schemas.microsoft.com/office/drawing/2014/main" id="{28AD34EA-1148-4B75-B78B-73D23BA65150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1825" y="5735639"/>
            <a:ext cx="1588" cy="1920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78857" name="Line 11">
            <a:extLst>
              <a:ext uri="{FF2B5EF4-FFF2-40B4-BE49-F238E27FC236}">
                <a16:creationId xmlns:a16="http://schemas.microsoft.com/office/drawing/2014/main" id="{E08F87BE-E2AE-4577-8A01-82DA9CD09289}"/>
              </a:ext>
            </a:extLst>
          </p:cNvPr>
          <p:cNvSpPr>
            <a:spLocks noChangeShapeType="1"/>
          </p:cNvSpPr>
          <p:nvPr/>
        </p:nvSpPr>
        <p:spPr bwMode="auto">
          <a:xfrm>
            <a:off x="6586539" y="5735639"/>
            <a:ext cx="1587" cy="1920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78858" name="Line 12">
            <a:extLst>
              <a:ext uri="{FF2B5EF4-FFF2-40B4-BE49-F238E27FC236}">
                <a16:creationId xmlns:a16="http://schemas.microsoft.com/office/drawing/2014/main" id="{58E997C6-41CF-44D3-AE72-A6A0C8268479}"/>
              </a:ext>
            </a:extLst>
          </p:cNvPr>
          <p:cNvSpPr>
            <a:spLocks noChangeShapeType="1"/>
          </p:cNvSpPr>
          <p:nvPr/>
        </p:nvSpPr>
        <p:spPr bwMode="auto">
          <a:xfrm>
            <a:off x="7034214" y="5735639"/>
            <a:ext cx="1587" cy="1920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78859" name="Line 13">
            <a:extLst>
              <a:ext uri="{FF2B5EF4-FFF2-40B4-BE49-F238E27FC236}">
                <a16:creationId xmlns:a16="http://schemas.microsoft.com/office/drawing/2014/main" id="{F652E5FF-15CB-496C-ACB5-8A8A7DA06504}"/>
              </a:ext>
            </a:extLst>
          </p:cNvPr>
          <p:cNvSpPr>
            <a:spLocks noChangeShapeType="1"/>
          </p:cNvSpPr>
          <p:nvPr/>
        </p:nvSpPr>
        <p:spPr bwMode="auto">
          <a:xfrm>
            <a:off x="7481889" y="5735639"/>
            <a:ext cx="1587" cy="1920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78860" name="Line 14">
            <a:extLst>
              <a:ext uri="{FF2B5EF4-FFF2-40B4-BE49-F238E27FC236}">
                <a16:creationId xmlns:a16="http://schemas.microsoft.com/office/drawing/2014/main" id="{A36AAEA5-C923-424A-BE19-A9E99D91D483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9564" y="5735639"/>
            <a:ext cx="1587" cy="1920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78861" name="Line 15">
            <a:extLst>
              <a:ext uri="{FF2B5EF4-FFF2-40B4-BE49-F238E27FC236}">
                <a16:creationId xmlns:a16="http://schemas.microsoft.com/office/drawing/2014/main" id="{A5E68852-4B21-40E2-B9D3-0659B7C32292}"/>
              </a:ext>
            </a:extLst>
          </p:cNvPr>
          <p:cNvSpPr>
            <a:spLocks noChangeShapeType="1"/>
          </p:cNvSpPr>
          <p:nvPr/>
        </p:nvSpPr>
        <p:spPr bwMode="auto">
          <a:xfrm>
            <a:off x="8377239" y="5735639"/>
            <a:ext cx="1587" cy="1920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78862" name="Line 16">
            <a:extLst>
              <a:ext uri="{FF2B5EF4-FFF2-40B4-BE49-F238E27FC236}">
                <a16:creationId xmlns:a16="http://schemas.microsoft.com/office/drawing/2014/main" id="{B6A81AB3-E0B6-4013-89E2-1F1A78BD5360}"/>
              </a:ext>
            </a:extLst>
          </p:cNvPr>
          <p:cNvSpPr>
            <a:spLocks noChangeShapeType="1"/>
          </p:cNvSpPr>
          <p:nvPr/>
        </p:nvSpPr>
        <p:spPr bwMode="auto">
          <a:xfrm>
            <a:off x="8824914" y="5735639"/>
            <a:ext cx="1587" cy="1920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78863" name="Line 17">
            <a:extLst>
              <a:ext uri="{FF2B5EF4-FFF2-40B4-BE49-F238E27FC236}">
                <a16:creationId xmlns:a16="http://schemas.microsoft.com/office/drawing/2014/main" id="{F92EC8B4-08D9-410C-8A14-969922E82F31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9500" y="5735639"/>
            <a:ext cx="1588" cy="192087"/>
          </a:xfrm>
          <a:prstGeom prst="line">
            <a:avLst/>
          </a:prstGeom>
          <a:noFill/>
          <a:ln w="2063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78864" name="Rectangle 18">
            <a:extLst>
              <a:ext uri="{FF2B5EF4-FFF2-40B4-BE49-F238E27FC236}">
                <a16:creationId xmlns:a16="http://schemas.microsoft.com/office/drawing/2014/main" id="{9B76B834-AB3D-4AA4-B5C4-01F91A917B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2475" y="1292226"/>
            <a:ext cx="84638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Price of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8865" name="Rectangle 19">
            <a:extLst>
              <a:ext uri="{FF2B5EF4-FFF2-40B4-BE49-F238E27FC236}">
                <a16:creationId xmlns:a16="http://schemas.microsoft.com/office/drawing/2014/main" id="{FA8405CA-6CAD-4BC2-AD2D-06CB74884B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1576389"/>
            <a:ext cx="111569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Ice-Cream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8866" name="Rectangle 20">
            <a:extLst>
              <a:ext uri="{FF2B5EF4-FFF2-40B4-BE49-F238E27FC236}">
                <a16:creationId xmlns:a16="http://schemas.microsoft.com/office/drawing/2014/main" id="{A582340C-3CF8-445B-AB45-673FC6C3CF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4414" y="1860551"/>
            <a:ext cx="57708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Cone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8867" name="Rectangle 21">
            <a:extLst>
              <a:ext uri="{FF2B5EF4-FFF2-40B4-BE49-F238E27FC236}">
                <a16:creationId xmlns:a16="http://schemas.microsoft.com/office/drawing/2014/main" id="{F814B01F-1926-43A7-BD13-92DD57680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7513" y="5942014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0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8868" name="Rectangle 22">
            <a:extLst>
              <a:ext uri="{FF2B5EF4-FFF2-40B4-BE49-F238E27FC236}">
                <a16:creationId xmlns:a16="http://schemas.microsoft.com/office/drawing/2014/main" id="{293A9417-D945-4FC4-AD0E-6875838B14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7250" y="5942014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8869" name="Rectangle 23">
            <a:extLst>
              <a:ext uri="{FF2B5EF4-FFF2-40B4-BE49-F238E27FC236}">
                <a16:creationId xmlns:a16="http://schemas.microsoft.com/office/drawing/2014/main" id="{C89F7919-8A97-4D9B-9648-4E2BB8B76D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7625" y="5942014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8870" name="Rectangle 24">
            <a:extLst>
              <a:ext uri="{FF2B5EF4-FFF2-40B4-BE49-F238E27FC236}">
                <a16:creationId xmlns:a16="http://schemas.microsoft.com/office/drawing/2014/main" id="{AA05757B-F486-4A4B-8726-FEAC12A07A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3713" y="5942014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8871" name="Rectangle 25">
            <a:extLst>
              <a:ext uri="{FF2B5EF4-FFF2-40B4-BE49-F238E27FC236}">
                <a16:creationId xmlns:a16="http://schemas.microsoft.com/office/drawing/2014/main" id="{1B04C738-9A31-4B24-A1A9-7B890EB42F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7738" y="5942014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4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8872" name="Rectangle 26">
            <a:extLst>
              <a:ext uri="{FF2B5EF4-FFF2-40B4-BE49-F238E27FC236}">
                <a16:creationId xmlns:a16="http://schemas.microsoft.com/office/drawing/2014/main" id="{6C68451D-291A-48DB-8276-0DDDB953B2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3825" y="5942014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5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8873" name="Rectangle 27">
            <a:extLst>
              <a:ext uri="{FF2B5EF4-FFF2-40B4-BE49-F238E27FC236}">
                <a16:creationId xmlns:a16="http://schemas.microsoft.com/office/drawing/2014/main" id="{4F2B4E02-9FE1-43AF-9060-4E5BF0EBFC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7850" y="5942014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6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8874" name="Rectangle 28">
            <a:extLst>
              <a:ext uri="{FF2B5EF4-FFF2-40B4-BE49-F238E27FC236}">
                <a16:creationId xmlns:a16="http://schemas.microsoft.com/office/drawing/2014/main" id="{3A09747F-B97F-475A-A2A1-9A7767D4D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3938" y="5942014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7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8875" name="Rectangle 29">
            <a:extLst>
              <a:ext uri="{FF2B5EF4-FFF2-40B4-BE49-F238E27FC236}">
                <a16:creationId xmlns:a16="http://schemas.microsoft.com/office/drawing/2014/main" id="{79C85FD7-4D05-407F-9D68-B983C09BAB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6213" y="5942014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8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8876" name="Rectangle 30">
            <a:extLst>
              <a:ext uri="{FF2B5EF4-FFF2-40B4-BE49-F238E27FC236}">
                <a16:creationId xmlns:a16="http://schemas.microsoft.com/office/drawing/2014/main" id="{0A7DF6C9-7792-4B79-9E5C-7EE326281A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8650" y="5942014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9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8877" name="Rectangle 31">
            <a:extLst>
              <a:ext uri="{FF2B5EF4-FFF2-40B4-BE49-F238E27FC236}">
                <a16:creationId xmlns:a16="http://schemas.microsoft.com/office/drawing/2014/main" id="{44FCE39A-B1C1-4E3D-AB17-F171246D45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1238" y="5942014"/>
            <a:ext cx="254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10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8878" name="Rectangle 32">
            <a:extLst>
              <a:ext uri="{FF2B5EF4-FFF2-40B4-BE49-F238E27FC236}">
                <a16:creationId xmlns:a16="http://schemas.microsoft.com/office/drawing/2014/main" id="{0EB7C868-3706-4EA5-B689-45A000A017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02564" y="5942014"/>
            <a:ext cx="23936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11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8879" name="Rectangle 33">
            <a:extLst>
              <a:ext uri="{FF2B5EF4-FFF2-40B4-BE49-F238E27FC236}">
                <a16:creationId xmlns:a16="http://schemas.microsoft.com/office/drawing/2014/main" id="{C14AFC99-F631-4630-8577-65D83B83DA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8650" y="5942014"/>
            <a:ext cx="254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12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8880" name="Rectangle 34">
            <a:extLst>
              <a:ext uri="{FF2B5EF4-FFF2-40B4-BE49-F238E27FC236}">
                <a16:creationId xmlns:a16="http://schemas.microsoft.com/office/drawing/2014/main" id="{9592722E-560A-4F5D-87C4-A5A3ADA1D9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2763" y="6234114"/>
            <a:ext cx="31675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Quantity of Ice-Cream Cones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8881" name="Rectangle 35">
            <a:extLst>
              <a:ext uri="{FF2B5EF4-FFF2-40B4-BE49-F238E27FC236}">
                <a16:creationId xmlns:a16="http://schemas.microsoft.com/office/drawing/2014/main" id="{5CAF1BB9-28AE-4400-BA36-47D5A1F6AC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96325" y="5942014"/>
            <a:ext cx="254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13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pSp>
        <p:nvGrpSpPr>
          <p:cNvPr id="60452" name="Group 36">
            <a:extLst>
              <a:ext uri="{FF2B5EF4-FFF2-40B4-BE49-F238E27FC236}">
                <a16:creationId xmlns:a16="http://schemas.microsoft.com/office/drawing/2014/main" id="{6A006B0B-A8F1-444C-8D57-858D65188CB7}"/>
              </a:ext>
            </a:extLst>
          </p:cNvPr>
          <p:cNvGrpSpPr>
            <a:grpSpLocks/>
          </p:cNvGrpSpPr>
          <p:nvPr/>
        </p:nvGrpSpPr>
        <p:grpSpPr bwMode="auto">
          <a:xfrm>
            <a:off x="6223000" y="4859338"/>
            <a:ext cx="1898650" cy="939800"/>
            <a:chOff x="2960" y="3061"/>
            <a:chExt cx="1196" cy="592"/>
          </a:xfrm>
        </p:grpSpPr>
        <p:sp>
          <p:nvSpPr>
            <p:cNvPr id="78904" name="Line 37">
              <a:extLst>
                <a:ext uri="{FF2B5EF4-FFF2-40B4-BE49-F238E27FC236}">
                  <a16:creationId xmlns:a16="http://schemas.microsoft.com/office/drawing/2014/main" id="{20A0A275-6F2D-4569-9332-E93BEB2E4C8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60" y="3236"/>
              <a:ext cx="296" cy="417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endParaRPr>
            </a:p>
          </p:txBody>
        </p:sp>
        <p:grpSp>
          <p:nvGrpSpPr>
            <p:cNvPr id="78905" name="Group 38">
              <a:extLst>
                <a:ext uri="{FF2B5EF4-FFF2-40B4-BE49-F238E27FC236}">
                  <a16:creationId xmlns:a16="http://schemas.microsoft.com/office/drawing/2014/main" id="{399A4123-2500-4CD5-85DE-9DCA35F021B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56" y="3061"/>
              <a:ext cx="900" cy="457"/>
              <a:chOff x="3256" y="3061"/>
              <a:chExt cx="900" cy="457"/>
            </a:xfrm>
          </p:grpSpPr>
          <p:sp>
            <p:nvSpPr>
              <p:cNvPr id="78906" name="Rectangle 39">
                <a:extLst>
                  <a:ext uri="{FF2B5EF4-FFF2-40B4-BE49-F238E27FC236}">
                    <a16:creationId xmlns:a16="http://schemas.microsoft.com/office/drawing/2014/main" id="{448BE977-024F-4C32-A072-8FA4A4906D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56" y="3061"/>
                <a:ext cx="900" cy="457"/>
              </a:xfrm>
              <a:prstGeom prst="rect">
                <a:avLst/>
              </a:prstGeom>
              <a:solidFill>
                <a:srgbClr val="E1E5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78907" name="Rectangle 40">
                <a:extLst>
                  <a:ext uri="{FF2B5EF4-FFF2-40B4-BE49-F238E27FC236}">
                    <a16:creationId xmlns:a16="http://schemas.microsoft.com/office/drawing/2014/main" id="{4C03CBE4-9BE8-42EC-9EDE-5696334D08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10" y="3106"/>
                <a:ext cx="712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Equilibrium</a:t>
                </a: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78908" name="Rectangle 41">
                <a:extLst>
                  <a:ext uri="{FF2B5EF4-FFF2-40B4-BE49-F238E27FC236}">
                    <a16:creationId xmlns:a16="http://schemas.microsoft.com/office/drawing/2014/main" id="{150F8C13-77A0-4AA8-9D9C-B96C953E65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10" y="3285"/>
                <a:ext cx="504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quantity</a:t>
                </a:r>
                <a:endPara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60458" name="Group 42">
            <a:extLst>
              <a:ext uri="{FF2B5EF4-FFF2-40B4-BE49-F238E27FC236}">
                <a16:creationId xmlns:a16="http://schemas.microsoft.com/office/drawing/2014/main" id="{68157C50-ABBB-4604-8D15-A848BA626680}"/>
              </a:ext>
            </a:extLst>
          </p:cNvPr>
          <p:cNvGrpSpPr>
            <a:grpSpLocks/>
          </p:cNvGrpSpPr>
          <p:nvPr/>
        </p:nvGrpSpPr>
        <p:grpSpPr bwMode="auto">
          <a:xfrm>
            <a:off x="3067051" y="3067051"/>
            <a:ext cx="2239963" cy="384175"/>
            <a:chOff x="972" y="1932"/>
            <a:chExt cx="1411" cy="242"/>
          </a:xfrm>
        </p:grpSpPr>
        <p:sp>
          <p:nvSpPr>
            <p:cNvPr id="78901" name="Line 43">
              <a:extLst>
                <a:ext uri="{FF2B5EF4-FFF2-40B4-BE49-F238E27FC236}">
                  <a16:creationId xmlns:a16="http://schemas.microsoft.com/office/drawing/2014/main" id="{CBCC5F6C-BD89-4843-A45E-77D4BB4493E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72" y="2039"/>
              <a:ext cx="134" cy="108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endParaRPr>
            </a:p>
          </p:txBody>
        </p:sp>
        <p:sp>
          <p:nvSpPr>
            <p:cNvPr id="78902" name="Rectangle 44">
              <a:extLst>
                <a:ext uri="{FF2B5EF4-FFF2-40B4-BE49-F238E27FC236}">
                  <a16:creationId xmlns:a16="http://schemas.microsoft.com/office/drawing/2014/main" id="{27ECD318-8883-40E0-9C31-319B09DBAA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3" y="1932"/>
              <a:ext cx="1290" cy="242"/>
            </a:xfrm>
            <a:prstGeom prst="rect">
              <a:avLst/>
            </a:prstGeom>
            <a:solidFill>
              <a:srgbClr val="E1E5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78903" name="Rectangle 45">
              <a:extLst>
                <a:ext uri="{FF2B5EF4-FFF2-40B4-BE49-F238E27FC236}">
                  <a16:creationId xmlns:a16="http://schemas.microsoft.com/office/drawing/2014/main" id="{72EC6446-988D-4C3B-BAD4-4BDFF5F61C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2" y="1965"/>
              <a:ext cx="106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Equilibrium price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60462" name="Group 46">
            <a:extLst>
              <a:ext uri="{FF2B5EF4-FFF2-40B4-BE49-F238E27FC236}">
                <a16:creationId xmlns:a16="http://schemas.microsoft.com/office/drawing/2014/main" id="{EA369870-3C6E-4E13-8DB0-5243AA4BE181}"/>
              </a:ext>
            </a:extLst>
          </p:cNvPr>
          <p:cNvGrpSpPr>
            <a:grpSpLocks/>
          </p:cNvGrpSpPr>
          <p:nvPr/>
        </p:nvGrpSpPr>
        <p:grpSpPr bwMode="auto">
          <a:xfrm>
            <a:off x="6308726" y="2981326"/>
            <a:ext cx="3198813" cy="512763"/>
            <a:chOff x="3014" y="1878"/>
            <a:chExt cx="2015" cy="323"/>
          </a:xfrm>
        </p:grpSpPr>
        <p:sp>
          <p:nvSpPr>
            <p:cNvPr id="78898" name="Line 47">
              <a:extLst>
                <a:ext uri="{FF2B5EF4-FFF2-40B4-BE49-F238E27FC236}">
                  <a16:creationId xmlns:a16="http://schemas.microsoft.com/office/drawing/2014/main" id="{65691D4B-8CD9-4937-9CC0-47C5914D41E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14" y="2013"/>
              <a:ext cx="1155" cy="188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endParaRPr>
            </a:p>
          </p:txBody>
        </p:sp>
        <p:sp>
          <p:nvSpPr>
            <p:cNvPr id="78899" name="Rectangle 48">
              <a:extLst>
                <a:ext uri="{FF2B5EF4-FFF2-40B4-BE49-F238E27FC236}">
                  <a16:creationId xmlns:a16="http://schemas.microsoft.com/office/drawing/2014/main" id="{2494D546-E050-479F-8080-F047B0F96F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3" y="1878"/>
              <a:ext cx="886" cy="269"/>
            </a:xfrm>
            <a:prstGeom prst="rect">
              <a:avLst/>
            </a:prstGeom>
            <a:solidFill>
              <a:srgbClr val="E1E5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78900" name="Rectangle 49">
              <a:extLst>
                <a:ext uri="{FF2B5EF4-FFF2-40B4-BE49-F238E27FC236}">
                  <a16:creationId xmlns:a16="http://schemas.microsoft.com/office/drawing/2014/main" id="{233A9026-47C8-4D81-A9D5-6D946D6368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7" y="1927"/>
              <a:ext cx="719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Equilibrium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60466" name="Group 50">
            <a:extLst>
              <a:ext uri="{FF2B5EF4-FFF2-40B4-BE49-F238E27FC236}">
                <a16:creationId xmlns:a16="http://schemas.microsoft.com/office/drawing/2014/main" id="{002F4415-F5D4-4AF1-89C1-E6288F3D8530}"/>
              </a:ext>
            </a:extLst>
          </p:cNvPr>
          <p:cNvGrpSpPr>
            <a:grpSpLocks/>
          </p:cNvGrpSpPr>
          <p:nvPr/>
        </p:nvGrpSpPr>
        <p:grpSpPr bwMode="auto">
          <a:xfrm>
            <a:off x="3408363" y="2020888"/>
            <a:ext cx="6534150" cy="3160712"/>
            <a:chOff x="1187" y="1273"/>
            <a:chExt cx="4116" cy="1991"/>
          </a:xfrm>
        </p:grpSpPr>
        <p:sp>
          <p:nvSpPr>
            <p:cNvPr id="78896" name="Line 51">
              <a:extLst>
                <a:ext uri="{FF2B5EF4-FFF2-40B4-BE49-F238E27FC236}">
                  <a16:creationId xmlns:a16="http://schemas.microsoft.com/office/drawing/2014/main" id="{7FF9D2AA-C810-4859-AC03-88B6C88128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87" y="1273"/>
              <a:ext cx="3547" cy="1896"/>
            </a:xfrm>
            <a:prstGeom prst="line">
              <a:avLst/>
            </a:prstGeom>
            <a:noFill/>
            <a:ln w="63500">
              <a:solidFill>
                <a:srgbClr val="004C9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endParaRPr>
            </a:p>
          </p:txBody>
        </p:sp>
        <p:sp>
          <p:nvSpPr>
            <p:cNvPr id="78897" name="Rectangle 52">
              <a:extLst>
                <a:ext uri="{FF2B5EF4-FFF2-40B4-BE49-F238E27FC236}">
                  <a16:creationId xmlns:a16="http://schemas.microsoft.com/office/drawing/2014/main" id="{603C7614-5386-44CA-AF0D-A103692E27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4" y="3090"/>
              <a:ext cx="549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Demand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78886" name="Freeform 58">
            <a:extLst>
              <a:ext uri="{FF2B5EF4-FFF2-40B4-BE49-F238E27FC236}">
                <a16:creationId xmlns:a16="http://schemas.microsoft.com/office/drawing/2014/main" id="{B480666A-E28C-426B-BD7E-18B4C18F6DCF}"/>
              </a:ext>
            </a:extLst>
          </p:cNvPr>
          <p:cNvSpPr>
            <a:spLocks/>
          </p:cNvSpPr>
          <p:nvPr/>
        </p:nvSpPr>
        <p:spPr bwMode="auto">
          <a:xfrm>
            <a:off x="3017838" y="1338263"/>
            <a:ext cx="7016750" cy="4589462"/>
          </a:xfrm>
          <a:custGeom>
            <a:avLst/>
            <a:gdLst>
              <a:gd name="T0" fmla="*/ 0 w 4420"/>
              <a:gd name="T1" fmla="*/ 0 h 2891"/>
              <a:gd name="T2" fmla="*/ 0 w 4420"/>
              <a:gd name="T3" fmla="*/ 2147483646 h 2891"/>
              <a:gd name="T4" fmla="*/ 2147483646 w 4420"/>
              <a:gd name="T5" fmla="*/ 2147483646 h 289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420" h="2891">
                <a:moveTo>
                  <a:pt x="0" y="0"/>
                </a:moveTo>
                <a:lnTo>
                  <a:pt x="0" y="2891"/>
                </a:lnTo>
                <a:lnTo>
                  <a:pt x="4420" y="2891"/>
                </a:lnTo>
              </a:path>
            </a:pathLst>
          </a:custGeom>
          <a:noFill/>
          <a:ln w="20638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grpSp>
        <p:nvGrpSpPr>
          <p:cNvPr id="60475" name="Group 59">
            <a:extLst>
              <a:ext uri="{FF2B5EF4-FFF2-40B4-BE49-F238E27FC236}">
                <a16:creationId xmlns:a16="http://schemas.microsoft.com/office/drawing/2014/main" id="{D37B9219-7B4E-4A67-A9A2-422E84B3B7F7}"/>
              </a:ext>
            </a:extLst>
          </p:cNvPr>
          <p:cNvGrpSpPr>
            <a:grpSpLocks/>
          </p:cNvGrpSpPr>
          <p:nvPr/>
        </p:nvGrpSpPr>
        <p:grpSpPr bwMode="auto">
          <a:xfrm>
            <a:off x="3302001" y="1858963"/>
            <a:ext cx="6296025" cy="3149600"/>
            <a:chOff x="1120" y="1171"/>
            <a:chExt cx="3966" cy="1984"/>
          </a:xfrm>
        </p:grpSpPr>
        <p:sp>
          <p:nvSpPr>
            <p:cNvPr id="78894" name="Line 60">
              <a:extLst>
                <a:ext uri="{FF2B5EF4-FFF2-40B4-BE49-F238E27FC236}">
                  <a16:creationId xmlns:a16="http://schemas.microsoft.com/office/drawing/2014/main" id="{F8B5BA50-9A1B-4C78-B04D-3A3BAA98DD8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20" y="1286"/>
              <a:ext cx="3493" cy="1869"/>
            </a:xfrm>
            <a:prstGeom prst="line">
              <a:avLst/>
            </a:prstGeom>
            <a:noFill/>
            <a:ln w="63500">
              <a:solidFill>
                <a:srgbClr val="004C9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endParaRPr>
            </a:p>
          </p:txBody>
        </p:sp>
        <p:sp>
          <p:nvSpPr>
            <p:cNvPr id="78895" name="Rectangle 61">
              <a:extLst>
                <a:ext uri="{FF2B5EF4-FFF2-40B4-BE49-F238E27FC236}">
                  <a16:creationId xmlns:a16="http://schemas.microsoft.com/office/drawing/2014/main" id="{80072810-1051-44E0-B0D2-6B22E8EBDA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2" y="1171"/>
              <a:ext cx="44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Supply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sp>
        <p:nvSpPr>
          <p:cNvPr id="78888" name="Rectangle 62">
            <a:extLst>
              <a:ext uri="{FF2B5EF4-FFF2-40B4-BE49-F238E27FC236}">
                <a16:creationId xmlns:a16="http://schemas.microsoft.com/office/drawing/2014/main" id="{8C34EB46-391E-4FFB-95E7-B09B306D57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3607" y="589757"/>
            <a:ext cx="9175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21212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Prices: Supply and Demand Combined cont.</a:t>
            </a:r>
          </a:p>
        </p:txBody>
      </p:sp>
      <p:grpSp>
        <p:nvGrpSpPr>
          <p:cNvPr id="60479" name="Group 63">
            <a:extLst>
              <a:ext uri="{FF2B5EF4-FFF2-40B4-BE49-F238E27FC236}">
                <a16:creationId xmlns:a16="http://schemas.microsoft.com/office/drawing/2014/main" id="{4809EEA0-29FA-4181-813C-54E62647C1CC}"/>
              </a:ext>
            </a:extLst>
          </p:cNvPr>
          <p:cNvGrpSpPr>
            <a:grpSpLocks/>
          </p:cNvGrpSpPr>
          <p:nvPr/>
        </p:nvGrpSpPr>
        <p:grpSpPr bwMode="auto">
          <a:xfrm>
            <a:off x="2362201" y="3352800"/>
            <a:ext cx="3863975" cy="2363788"/>
            <a:chOff x="524" y="2124"/>
            <a:chExt cx="2434" cy="1489"/>
          </a:xfrm>
        </p:grpSpPr>
        <p:sp>
          <p:nvSpPr>
            <p:cNvPr id="78890" name="Line 64">
              <a:extLst>
                <a:ext uri="{FF2B5EF4-FFF2-40B4-BE49-F238E27FC236}">
                  <a16:creationId xmlns:a16="http://schemas.microsoft.com/office/drawing/2014/main" id="{855368D0-9CC2-4DB4-A82D-7E511AB692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59" y="2201"/>
              <a:ext cx="1948" cy="1"/>
            </a:xfrm>
            <a:prstGeom prst="line">
              <a:avLst/>
            </a:prstGeom>
            <a:noFill/>
            <a:ln w="20638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endParaRPr>
            </a:p>
          </p:txBody>
        </p:sp>
        <p:sp>
          <p:nvSpPr>
            <p:cNvPr id="78891" name="Freeform 65">
              <a:extLst>
                <a:ext uri="{FF2B5EF4-FFF2-40B4-BE49-F238E27FC236}">
                  <a16:creationId xmlns:a16="http://schemas.microsoft.com/office/drawing/2014/main" id="{AC1CBEE3-9EDE-4EC9-B344-EFCD7E66A31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7" y="2201"/>
              <a:ext cx="13" cy="1412"/>
            </a:xfrm>
            <a:custGeom>
              <a:avLst/>
              <a:gdLst>
                <a:gd name="T0" fmla="*/ 0 w 13"/>
                <a:gd name="T1" fmla="*/ 0 h 1412"/>
                <a:gd name="T2" fmla="*/ 13 w 13"/>
                <a:gd name="T3" fmla="*/ 40 h 1412"/>
                <a:gd name="T4" fmla="*/ 13 w 13"/>
                <a:gd name="T5" fmla="*/ 1412 h 141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" h="1412">
                  <a:moveTo>
                    <a:pt x="0" y="0"/>
                  </a:moveTo>
                  <a:lnTo>
                    <a:pt x="13" y="40"/>
                  </a:lnTo>
                  <a:lnTo>
                    <a:pt x="13" y="1412"/>
                  </a:lnTo>
                </a:path>
              </a:pathLst>
            </a:custGeom>
            <a:noFill/>
            <a:ln w="20638" cap="flat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endParaRPr>
            </a:p>
          </p:txBody>
        </p:sp>
        <p:sp>
          <p:nvSpPr>
            <p:cNvPr id="78892" name="Oval 66">
              <a:extLst>
                <a:ext uri="{FF2B5EF4-FFF2-40B4-BE49-F238E27FC236}">
                  <a16:creationId xmlns:a16="http://schemas.microsoft.com/office/drawing/2014/main" id="{34976AC9-49FA-4544-B448-14F712DA54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6" y="2147"/>
              <a:ext cx="92" cy="94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78893" name="Rectangle 67">
              <a:extLst>
                <a:ext uri="{FF2B5EF4-FFF2-40B4-BE49-F238E27FC236}">
                  <a16:creationId xmlns:a16="http://schemas.microsoft.com/office/drawing/2014/main" id="{45629697-1CAC-4291-B3B8-7AE946FE35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" y="2124"/>
              <a:ext cx="36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$2.00</a:t>
              </a: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27789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0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60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60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0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0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0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AB946B"/>
      </a:accent1>
      <a:accent2>
        <a:srgbClr val="C04F32"/>
      </a:accent2>
      <a:accent3>
        <a:srgbClr val="DD8C3C"/>
      </a:accent3>
      <a:accent4>
        <a:srgbClr val="8E684C"/>
      </a:accent4>
      <a:accent5>
        <a:srgbClr val="CBAF62"/>
      </a:accent5>
      <a:accent6>
        <a:srgbClr val="803348"/>
      </a:accent6>
      <a:hlink>
        <a:srgbClr val="86724D"/>
      </a:hlink>
      <a:folHlink>
        <a:srgbClr val="B99E84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A2BEDC8B-F191-493B-BA33-0F4F800A89D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248</Words>
  <Application>Microsoft Office PowerPoint</Application>
  <PresentationFormat>Widescreen</PresentationFormat>
  <Paragraphs>75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Garamond</vt:lpstr>
      <vt:lpstr>Tahoma</vt:lpstr>
      <vt:lpstr>Times New Roman</vt:lpstr>
      <vt:lpstr>Organic</vt:lpstr>
      <vt:lpstr>Prices: Supply and Demand Combined cont.</vt:lpstr>
      <vt:lpstr>PowerPoint Presentation</vt:lpstr>
      <vt:lpstr>PowerPoint Presentation</vt:lpstr>
      <vt:lpstr>Analyze Hamburgers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Prices: Supply and Demand Combined cont.</dc:title>
  <dc:creator>Samer Kaddah</dc:creator>
  <cp:lastModifiedBy>Samer Kaddah</cp:lastModifiedBy>
  <cp:revision>1</cp:revision>
  <dcterms:created xsi:type="dcterms:W3CDTF">2018-09-11T17:16:44Z</dcterms:created>
  <dcterms:modified xsi:type="dcterms:W3CDTF">2018-09-11T17:16:56Z</dcterms:modified>
</cp:coreProperties>
</file>