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9" r:id="rId1"/>
    <p:sldMasterId id="2147483650" r:id="rId2"/>
    <p:sldMasterId id="2147483654" r:id="rId3"/>
    <p:sldMasterId id="2147483669" r:id="rId4"/>
    <p:sldMasterId id="2147484210" r:id="rId5"/>
  </p:sldMasterIdLst>
  <p:sldIdLst>
    <p:sldId id="256" r:id="rId6"/>
    <p:sldId id="257" r:id="rId7"/>
    <p:sldId id="258" r:id="rId8"/>
    <p:sldId id="296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93" r:id="rId18"/>
    <p:sldId id="294" r:id="rId19"/>
    <p:sldId id="295" r:id="rId20"/>
  </p:sldIdLst>
  <p:sldSz cx="9144000" cy="6858000" type="screen4x3"/>
  <p:notesSz cx="6858000" cy="9144000"/>
  <p:embeddedFontLst>
    <p:embeddedFont>
      <p:font typeface="Star Jedi Outline" panose="020B0604020202020204"/>
      <p:regular r:id="rId21"/>
    </p:embeddedFont>
    <p:embeddedFont>
      <p:font typeface="Algerian" panose="04020705040A02060702" pitchFamily="82" charset="0"/>
      <p:regular r:id="rId22"/>
    </p:embeddedFont>
    <p:embeddedFont>
      <p:font typeface="Shonar Bangla" panose="020B0502040204020203" pitchFamily="18" charset="0"/>
      <p:regular r:id="rId23"/>
      <p:bold r:id="rId24"/>
    </p:embeddedFont>
    <p:embeddedFont>
      <p:font typeface="Franklin Gothic Medium" panose="020B0603020102020204" pitchFamily="34" charset="0"/>
      <p:regular r:id="rId25"/>
      <p:italic r:id="rId26"/>
    </p:embeddedFont>
    <p:embeddedFont>
      <p:font typeface="Comic Sans MS" panose="030F0702030302020204" pitchFamily="66" charset="0"/>
      <p:regular r:id="rId27"/>
      <p:bold r:id="rId28"/>
      <p:italic r:id="rId29"/>
      <p:boldItalic r:id="rId30"/>
    </p:embeddedFont>
    <p:embeddedFont>
      <p:font typeface="Bookman Old Style" panose="02050604050505020204" pitchFamily="18" charset="0"/>
      <p:regular r:id="rId31"/>
      <p:bold r:id="rId32"/>
      <p:italic r:id="rId33"/>
      <p:boldItalic r:id="rId34"/>
    </p:embeddedFont>
    <p:embeddedFont>
      <p:font typeface="Arial Black" panose="020B0A04020102020204" pitchFamily="34" charset="0"/>
      <p:bold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Wingdings 2" panose="05020102010507070707" pitchFamily="18" charset="2"/>
      <p:regular r:id="rId40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2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11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20" Type="http://schemas.openxmlformats.org/officeDocument/2006/relationships/slide" Target="slides/slide15.xml"/><Relationship Id="rId4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C6B9B-F950-4ED5-A9F8-C76DDCAC10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513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2041E-942A-4793-934E-EB26C426C2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782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40A1D-CA06-4F25-BFC5-C5E5621E8F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660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3C24C-0C9E-4FFB-B946-BEE8C7078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294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F487D-D6B3-4364-B51C-9E19FCE960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01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58DB8-D56A-4E82-86A0-7DF44A3EAD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430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1B933-9894-4089-8EE6-06615D38A2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284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1832F-7DFC-4316-B638-8E5F3D5737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1944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3B533-1653-43AB-8CB8-8C258BA402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1987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EFDDD-268B-4301-9D0D-25D5783DCC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8492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46E1A-B3AA-4DD0-ADEB-3BFB26D65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804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10D87-7498-4409-A162-407A1A042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1198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144FC-3355-43A9-87CB-CF4FC8BEBC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3348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155B3-9A80-43BD-A6AC-719499A7F8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511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3E7F4-5EE7-4F1C-B6AB-6E047EFAA4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412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FA773-A6D4-411E-9230-CC7F8F6655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309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CB881-A56E-4387-91E9-2C62A398EF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1541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190FA-9785-4DF8-BA31-5F873E8C8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256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67069-EB41-4A61-9B02-61CC2F27B5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6715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A7E3B-3614-4CCE-B17F-A9F71DB8C6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8084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24D46-9671-4148-93DA-3AF037A4EE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9613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82108-FE64-4539-BA27-D0E88349ED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796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EFC33-4A0F-4A75-AF2E-D95D24ED06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5459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CE725-40E7-4D08-AF8A-06F9FCE5E1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7214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502ED-E521-4010-A12A-46C1F33EA3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0456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23030-71C3-4063-B858-5E2505E44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235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0"/>
            <a:ext cx="2057400" cy="5440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0"/>
            <a:ext cx="6019800" cy="5440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19CF4-B06D-4855-8331-0ED737FAF3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4145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42EE4-905A-4E3A-B3ED-4EE26A4346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7405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A1640-8E4C-44FF-94E1-D1AC255D4B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5133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33018-B4E5-42EF-8507-6184FA99E0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9088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184AF-372F-4A59-A1CD-F06B656BC1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8769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51D8F-B76F-44EB-9952-DCAB340C4E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123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47A75-B9F0-4DCD-9AEC-8BE5017B69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497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6ECE8-E423-4616-88E6-1B42CF05B0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9944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CD30A-C08B-4E58-830B-7352CA8CA3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3893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21813-2238-41B4-9CA3-2B96D59916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1971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02C8C-766B-4DB3-9D14-37B530018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1306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B0AB6-61D9-4EB1-8301-14C8FF71C1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297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180F0-E92E-4BF9-9391-A720384CDD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1089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DF42EE4-905A-4E3A-B3ED-4EE26A4346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CA1640-8E4C-44FF-94E1-D1AC255D4B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7733018-B4E5-42EF-8507-6184FA99E0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B184AF-372F-4A59-A1CD-F06B656BC1D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F51D8F-B76F-44EB-9952-DCAB340C4E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5B94A-8F32-4B17-B3CB-1A5AFBCF9C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5996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E47A75-B9F0-4DCD-9AEC-8BE5017B69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BCD30A-C08B-4E58-830B-7352CA8CA36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D021813-2238-41B4-9CA3-2B96D599166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02C8C-766B-4DB3-9D14-37B5300183E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BB0AB6-61D9-4EB1-8301-14C8FF71C1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169180F0-E92E-4BF9-9391-A720384CDD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1E857-8471-4982-B603-1BAE0BF661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753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BD7D5-C253-46D7-8E59-5BC74EA47D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791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828E6-F7FF-4F8E-99B9-3CC0FA10A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413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83074-E25C-4A3C-8390-89624D66F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248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img24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57200" y="304800"/>
            <a:ext cx="8229600" cy="5867400"/>
          </a:xfrm>
          <a:prstGeom prst="rect">
            <a:avLst/>
          </a:prstGeom>
          <a:solidFill>
            <a:schemeClr val="accent1">
              <a:lumMod val="60000"/>
              <a:lumOff val="40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52" name="Picture 6" descr="img24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0CB9AFF-C0D2-4165-9965-07CDBF9959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097" r:id="rId9"/>
    <p:sldLayoutId id="2147484098" r:id="rId10"/>
    <p:sldLayoutId id="21474840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img24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57200" y="304800"/>
            <a:ext cx="8229600" cy="5867400"/>
          </a:xfrm>
          <a:prstGeom prst="rect">
            <a:avLst/>
          </a:prstGeom>
          <a:solidFill>
            <a:schemeClr val="accent1">
              <a:lumMod val="60000"/>
              <a:lumOff val="40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A5FE38C-9FC1-4139-BC14-6E4FB35E8F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102" r:id="rId3"/>
    <p:sldLayoutId id="2147484103" r:id="rId4"/>
    <p:sldLayoutId id="2147484104" r:id="rId5"/>
    <p:sldLayoutId id="2147484105" r:id="rId6"/>
    <p:sldLayoutId id="2147484106" r:id="rId7"/>
    <p:sldLayoutId id="2147484107" r:id="rId8"/>
    <p:sldLayoutId id="2147484108" r:id="rId9"/>
    <p:sldLayoutId id="2147484109" r:id="rId10"/>
    <p:sldLayoutId id="21474841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 shadeToTitle="1">
        <a:gradFill rotWithShape="0">
          <a:gsLst>
            <a:gs pos="0">
              <a:srgbClr val="4D4D4D"/>
            </a:gs>
            <a:gs pos="100000">
              <a:srgbClr val="0000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7"/>
          <p:cNvSpPr txBox="1">
            <a:spLocks noChangeArrowheads="1"/>
          </p:cNvSpPr>
          <p:nvPr/>
        </p:nvSpPr>
        <p:spPr bwMode="auto">
          <a:xfrm>
            <a:off x="1403350" y="0"/>
            <a:ext cx="6985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mt-MT" sz="5400">
                <a:solidFill>
                  <a:schemeClr val="bg1"/>
                </a:solidFill>
                <a:latin typeface="Arial Black" pitchFamily="34" charset="0"/>
              </a:rPr>
              <a:t>Click to add Word</a:t>
            </a:r>
            <a:endParaRPr lang="en-US" sz="54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4FF4D6C7-4ADA-485D-9DD7-C2DDA6BFBA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113" r:id="rId3"/>
    <p:sldLayoutId id="2147484114" r:id="rId4"/>
    <p:sldLayoutId id="2147484115" r:id="rId5"/>
    <p:sldLayoutId id="2147484116" r:id="rId6"/>
    <p:sldLayoutId id="2147484117" r:id="rId7"/>
    <p:sldLayoutId id="2147484118" r:id="rId8"/>
    <p:sldLayoutId id="2147484119" r:id="rId9"/>
    <p:sldLayoutId id="2147484120" r:id="rId10"/>
    <p:sldLayoutId id="21474841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omic Sans MS" pitchFamily="66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omic Sans MS" pitchFamily="66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omic Sans MS" pitchFamily="66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omic Sans MS" pitchFamily="6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omic Sans MS" pitchFamily="66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omic Sans MS" pitchFamily="66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omic Sans MS" pitchFamily="66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omic Sans MS" pitchFamily="66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02303E"/>
            </a:gs>
            <a:gs pos="64999">
              <a:srgbClr val="E5F4E0"/>
            </a:gs>
            <a:gs pos="100000">
              <a:srgbClr val="E5F4E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lower.png"/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-40000" contrast="47000"/>
          </a:blip>
          <a:stretch>
            <a:fillRect/>
          </a:stretch>
        </p:blipFill>
        <p:spPr>
          <a:xfrm rot="16200000">
            <a:off x="6496614" y="-689581"/>
            <a:ext cx="1957806" cy="3336965"/>
          </a:xfrm>
          <a:prstGeom prst="rect">
            <a:avLst/>
          </a:prstGeom>
        </p:spPr>
      </p:pic>
      <p:pic>
        <p:nvPicPr>
          <p:cNvPr id="8" name="Picture 8" descr="flower.png"/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tx2">
                <a:tint val="45000"/>
                <a:satMod val="400000"/>
              </a:schemeClr>
            </a:duotone>
            <a:lum bright="9000"/>
          </a:blip>
          <a:stretch>
            <a:fillRect/>
          </a:stretch>
        </p:blipFill>
        <p:spPr>
          <a:xfrm rot="16200000">
            <a:off x="6496614" y="-689581"/>
            <a:ext cx="1957806" cy="3336965"/>
          </a:xfrm>
          <a:prstGeom prst="rect">
            <a:avLst/>
          </a:prstGeom>
        </p:spPr>
      </p:pic>
      <p:sp>
        <p:nvSpPr>
          <p:cNvPr id="922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2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7B00FCA-0D01-4087-BA8D-281FCB8F6E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6" r:id="rId1"/>
    <p:sldLayoutId id="2147484167" r:id="rId2"/>
    <p:sldLayoutId id="2147484168" r:id="rId3"/>
    <p:sldLayoutId id="2147484169" r:id="rId4"/>
    <p:sldLayoutId id="2147484170" r:id="rId5"/>
    <p:sldLayoutId id="2147484171" r:id="rId6"/>
    <p:sldLayoutId id="2147484172" r:id="rId7"/>
    <p:sldLayoutId id="2147484173" r:id="rId8"/>
    <p:sldLayoutId id="2147484174" r:id="rId9"/>
    <p:sldLayoutId id="2147484175" r:id="rId10"/>
    <p:sldLayoutId id="21474841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25F12A7-95D2-4B0D-B70B-5EDFB7980F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1" r:id="rId1"/>
    <p:sldLayoutId id="2147484212" r:id="rId2"/>
    <p:sldLayoutId id="2147484213" r:id="rId3"/>
    <p:sldLayoutId id="2147484214" r:id="rId4"/>
    <p:sldLayoutId id="2147484215" r:id="rId5"/>
    <p:sldLayoutId id="2147484216" r:id="rId6"/>
    <p:sldLayoutId id="2147484217" r:id="rId7"/>
    <p:sldLayoutId id="2147484218" r:id="rId8"/>
    <p:sldLayoutId id="2147484219" r:id="rId9"/>
    <p:sldLayoutId id="2147484220" r:id="rId10"/>
    <p:sldLayoutId id="214748422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8.png"/><Relationship Id="rId5" Type="http://schemas.openxmlformats.org/officeDocument/2006/relationships/image" Target="../media/image7.wmf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www.google.com/url?sa=i&amp;rct=j&amp;q=&amp;esrc=s&amp;source=images&amp;cd=&amp;cad=rja&amp;uact=8&amp;docid=LQw4Vc552VEDcM&amp;tbnid=X_jxv1BPjh1xFM:&amp;ved=0CAUQjRw&amp;url=http://www.freezonemediacenternews.com/2012/11/debt-and-deficit-obamanomocs-101.html&amp;ei=CScdU-_CAceU2wX9r4GwDA&amp;bvm=bv.62578216,d.b2I&amp;psig=AFQjCNECvSnoG57rA8ke_Jts-gYHZEY59w&amp;ust=1394505816700822" TargetMode="External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45.wmf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6.xml"/><Relationship Id="rId6" Type="http://schemas.openxmlformats.org/officeDocument/2006/relationships/hyperlink" Target="http://www.google.com/url?sa=i&amp;rct=j&amp;q=&amp;esrc=s&amp;source=images&amp;cd=&amp;cad=rja&amp;uact=8&amp;docid=2fqK6aK-lupmRM&amp;tbnid=bJRVjA4-8W7HSM:&amp;ved=&amp;url=http://www.povertyliving.com/2013/01/personal-and-household-budgets-for-senior-citizens/&amp;ei=KyEdU6PpJoTZ2AXiuYCoAQ&amp;bvm=bv.62578216,d.b2I&amp;psig=AFQjCNFC4ssEJsYkBhH282ik3QTUX6frhg&amp;ust=1394504364057951" TargetMode="External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wmf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10" Type="http://schemas.openxmlformats.org/officeDocument/2006/relationships/image" Target="../media/image33.jpeg"/><Relationship Id="rId4" Type="http://schemas.openxmlformats.org/officeDocument/2006/relationships/image" Target="../media/image27.wmf"/><Relationship Id="rId9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3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9" descr="MCj044145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724400"/>
            <a:ext cx="2744788" cy="274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3"/>
          <p:cNvSpPr>
            <a:spLocks noGrp="1"/>
          </p:cNvSpPr>
          <p:nvPr>
            <p:ph type="subTitle" idx="1"/>
          </p:nvPr>
        </p:nvSpPr>
        <p:spPr>
          <a:xfrm>
            <a:off x="1211744" y="3200400"/>
            <a:ext cx="5348912" cy="1828800"/>
          </a:xfrm>
        </p:spPr>
        <p:txBody>
          <a:bodyPr/>
          <a:lstStyle/>
          <a:p>
            <a:pPr eaLnBrk="1" hangingPunct="1"/>
            <a:r>
              <a:rPr lang="en-US" altLang="en-US" dirty="0"/>
              <a:t>How do we measure the health of our economy?</a:t>
            </a:r>
          </a:p>
        </p:txBody>
      </p:sp>
      <p:sp>
        <p:nvSpPr>
          <p:cNvPr id="1536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lgerian" pitchFamily="82" charset="0"/>
              </a:rPr>
              <a:t>Economic Indicators</a:t>
            </a:r>
          </a:p>
        </p:txBody>
      </p:sp>
      <p:pic>
        <p:nvPicPr>
          <p:cNvPr id="15365" name="Picture 6" descr="MCj0440444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17151">
            <a:off x="838200" y="838200"/>
            <a:ext cx="1762125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7" descr="MCj0434745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41228">
            <a:off x="6865450" y="2293451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8" descr="MCj0279548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17282">
            <a:off x="2855118" y="4496560"/>
            <a:ext cx="995363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0" descr="MCj0439591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0"/>
            <a:ext cx="132715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/>
          </p:cNvSpPr>
          <p:nvPr>
            <p:ph idx="1"/>
          </p:nvPr>
        </p:nvSpPr>
        <p:spPr bwMode="auto"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sz="3200" dirty="0">
                <a:solidFill>
                  <a:schemeClr val="bg2">
                    <a:lumMod val="50000"/>
                  </a:schemeClr>
                </a:solidFill>
              </a:rPr>
              <a:t>Unemployment because your job skills are no longer needed</a:t>
            </a:r>
          </a:p>
          <a:p>
            <a:pPr eaLnBrk="1" hangingPunct="1"/>
            <a:endParaRPr lang="en-US" altLang="en-US" sz="3200" dirty="0">
              <a:solidFill>
                <a:schemeClr val="bg2">
                  <a:lumMod val="50000"/>
                </a:schemeClr>
              </a:solidFill>
            </a:endParaRPr>
          </a:p>
          <a:p>
            <a:pPr lvl="1"/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</a:rPr>
              <a:t>Ex. Technology replaces workers so people are laid off</a:t>
            </a:r>
          </a:p>
          <a:p>
            <a:pPr eaLnBrk="1" hangingPunct="1"/>
            <a:endParaRPr lang="en-US" altLang="en-US" sz="3200" dirty="0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/>
            <a:r>
              <a:rPr lang="en-US" altLang="en-US" sz="3200" dirty="0">
                <a:solidFill>
                  <a:schemeClr val="bg2">
                    <a:lumMod val="50000"/>
                  </a:schemeClr>
                </a:solidFill>
              </a:rPr>
              <a:t>People can go back to school and learn new skills</a:t>
            </a:r>
          </a:p>
        </p:txBody>
      </p:sp>
      <p:sp>
        <p:nvSpPr>
          <p:cNvPr id="23554" name="Rectangle 2"/>
          <p:cNvSpPr>
            <a:spLocks noGrp="1"/>
          </p:cNvSpPr>
          <p:nvPr>
            <p:ph type="title"/>
          </p:nvPr>
        </p:nvSpPr>
        <p:spPr bwMode="auto"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Structural</a:t>
            </a:r>
          </a:p>
        </p:txBody>
      </p:sp>
      <p:pic>
        <p:nvPicPr>
          <p:cNvPr id="23556" name="Picture 4" descr="j020558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816" y="3886200"/>
            <a:ext cx="1278256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MCj0435933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09800"/>
            <a:ext cx="1344261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/>
          </p:cNvSpPr>
          <p:nvPr>
            <p:ph idx="1"/>
          </p:nvPr>
        </p:nvSpPr>
        <p:spPr bwMode="auto">
          <a:xfrm>
            <a:off x="380999" y="1719071"/>
            <a:ext cx="5105401" cy="4407408"/>
          </a:xfrm>
          <a:effectLst/>
        </p:spPr>
        <p:txBody>
          <a:bodyPr wrap="square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eaLnBrk="1" hangingPunct="1"/>
            <a:r>
              <a:rPr lang="en-US" altLang="en-US" sz="3200" dirty="0">
                <a:solidFill>
                  <a:schemeClr val="bg2">
                    <a:lumMod val="50000"/>
                  </a:schemeClr>
                </a:solidFill>
              </a:rPr>
              <a:t>People are unemployed due to fluctuations in the business cycle</a:t>
            </a:r>
          </a:p>
          <a:p>
            <a:pPr eaLnBrk="1" hangingPunct="1"/>
            <a:endParaRPr lang="en-US" altLang="en-US" sz="3200" dirty="0">
              <a:solidFill>
                <a:schemeClr val="bg2">
                  <a:lumMod val="50000"/>
                </a:schemeClr>
              </a:solidFill>
            </a:endParaRPr>
          </a:p>
          <a:p>
            <a:pPr lvl="1"/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</a:rPr>
              <a:t>As the economy declines, people lose their jobs</a:t>
            </a:r>
          </a:p>
          <a:p>
            <a:pPr eaLnBrk="1" hangingPunct="1"/>
            <a:endParaRPr lang="en-US" altLang="en-US" sz="3200" dirty="0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/>
            <a:r>
              <a:rPr lang="en-US" altLang="en-US" sz="3200" dirty="0">
                <a:solidFill>
                  <a:schemeClr val="bg2">
                    <a:lumMod val="50000"/>
                  </a:schemeClr>
                </a:solidFill>
              </a:rPr>
              <a:t>Worst kind of unemployment, can not easily fix. Economy must recover first.</a:t>
            </a:r>
          </a:p>
        </p:txBody>
      </p:sp>
      <p:sp>
        <p:nvSpPr>
          <p:cNvPr id="24578" name="Rectangle 2"/>
          <p:cNvSpPr>
            <a:spLocks noGrp="1"/>
          </p:cNvSpPr>
          <p:nvPr>
            <p:ph type="title"/>
          </p:nvPr>
        </p:nvSpPr>
        <p:spPr bwMode="auto"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Cyclical</a:t>
            </a:r>
          </a:p>
        </p:txBody>
      </p:sp>
      <p:pic>
        <p:nvPicPr>
          <p:cNvPr id="24581" name="Picture 5" descr="http://www.libs-stink.us/images/soup%20lin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514600"/>
            <a:ext cx="3352800" cy="237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8" descr="MCj0441738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001904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7" descr="MCj0437707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39273">
            <a:off x="1486712" y="4381810"/>
            <a:ext cx="952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Consumer Price Index</a:t>
            </a:r>
          </a:p>
          <a:p>
            <a:pPr lvl="1"/>
            <a:r>
              <a:rPr lang="en-US" altLang="en-US" sz="2400" dirty="0"/>
              <a:t>Index of all goods and services produced in a country</a:t>
            </a:r>
          </a:p>
          <a:p>
            <a:pPr lvl="1"/>
            <a:r>
              <a:rPr lang="en-US" altLang="en-US" sz="2400" dirty="0"/>
              <a:t>Measured by a market “basket” of all goods and services that are commonly bought year after year by the typical urban household</a:t>
            </a:r>
          </a:p>
        </p:txBody>
      </p:sp>
      <p:sp>
        <p:nvSpPr>
          <p:cNvPr id="25606" name="WordArt 4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8610600" cy="1066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solidFill>
                  <a:schemeClr val="hlink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CPI</a:t>
            </a:r>
          </a:p>
        </p:txBody>
      </p:sp>
      <p:pic>
        <p:nvPicPr>
          <p:cNvPr id="25607" name="Picture 5" descr="MCj0440387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54782">
            <a:off x="11830" y="3950569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9" descr="MCj0441718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114800"/>
            <a:ext cx="1414463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10" descr="MCj0440044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459" y="5105400"/>
            <a:ext cx="176847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2362200" y="1676400"/>
            <a:ext cx="6324600" cy="4953000"/>
          </a:xfrm>
        </p:spPr>
        <p:txBody>
          <a:bodyPr/>
          <a:lstStyle/>
          <a:p>
            <a:r>
              <a:rPr lang="en-US" altLang="en-US" sz="2800" dirty="0"/>
              <a:t>Inflation</a:t>
            </a:r>
          </a:p>
          <a:p>
            <a:pPr lvl="1"/>
            <a:r>
              <a:rPr lang="en-US" altLang="en-US" sz="2400" dirty="0"/>
              <a:t>Rising price levels</a:t>
            </a:r>
          </a:p>
          <a:p>
            <a:pPr lvl="1"/>
            <a:r>
              <a:rPr lang="en-US" altLang="en-US" sz="2400" dirty="0"/>
              <a:t>purchasing power of the dollar falls</a:t>
            </a:r>
          </a:p>
          <a:p>
            <a:pPr lvl="2"/>
            <a:r>
              <a:rPr lang="en-US" altLang="en-US" dirty="0"/>
              <a:t>Dollar buys less</a:t>
            </a:r>
          </a:p>
          <a:p>
            <a:pPr lvl="2"/>
            <a:endParaRPr lang="en-US" altLang="en-US" dirty="0"/>
          </a:p>
          <a:p>
            <a:r>
              <a:rPr lang="en-US" altLang="en-US" sz="2800" dirty="0"/>
              <a:t>Deflation</a:t>
            </a:r>
          </a:p>
          <a:p>
            <a:pPr lvl="1"/>
            <a:r>
              <a:rPr lang="en-US" altLang="en-US" sz="2400" dirty="0"/>
              <a:t>Falling price levels</a:t>
            </a:r>
          </a:p>
          <a:p>
            <a:pPr lvl="1"/>
            <a:r>
              <a:rPr lang="en-US" altLang="en-US" sz="2400" dirty="0"/>
              <a:t>purchasing power of the dollar rises</a:t>
            </a:r>
          </a:p>
          <a:p>
            <a:pPr lvl="2"/>
            <a:r>
              <a:rPr lang="en-US" altLang="en-US" dirty="0"/>
              <a:t>Dollar buys more</a:t>
            </a:r>
          </a:p>
        </p:txBody>
      </p:sp>
      <p:sp>
        <p:nvSpPr>
          <p:cNvPr id="3" name="Rectangle 2"/>
          <p:cNvSpPr>
            <a:spLocks noGrp="1"/>
          </p:cNvSpPr>
          <p:nvPr>
            <p:ph type="title"/>
          </p:nvPr>
        </p:nvSpPr>
        <p:spPr bwMode="auto">
          <a:xfrm>
            <a:off x="381000" y="355847"/>
            <a:ext cx="8381260" cy="1054394"/>
          </a:xfrm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Effects of Changing CPI</a:t>
            </a:r>
          </a:p>
        </p:txBody>
      </p:sp>
      <p:sp>
        <p:nvSpPr>
          <p:cNvPr id="2" name="AutoShape 4" descr="http://www.google.com/url?sa=i&amp;source=images&amp;cd=&amp;docid=XbCLosM-RABQLM&amp;tbnid=LU0lnYlhg2cD1M:&amp;ved=0CAUQjBw4Cw&amp;url=http%3A%2F%2Fprofalbrecht.files.wordpress.com%2F2011%2F09%2Finflation.jpg&amp;ei=lCcdU6f2KKnA2gWlmoDQDQ&amp;psig=AFQjCNH7lhzFSUKuKoS5fUUJHkmmJAZERQ&amp;ust=139450600473802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42" y="1981200"/>
            <a:ext cx="2287195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Inflation 1923-24 -  A German woman feeding a stove with currency notes, which burn longer than the amount of firewood they can bu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859" y="418275"/>
            <a:ext cx="1981200" cy="270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6" descr="German children playing with worthless banknotes in 19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115" y="990600"/>
            <a:ext cx="2351088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7" descr="Stagfl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688" y="4685497"/>
            <a:ext cx="2133600" cy="180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 Box 8"/>
          <p:cNvSpPr txBox="1">
            <a:spLocks noChangeArrowheads="1"/>
          </p:cNvSpPr>
          <p:nvPr/>
        </p:nvSpPr>
        <p:spPr bwMode="auto">
          <a:xfrm>
            <a:off x="508378" y="3124200"/>
            <a:ext cx="5181600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Bookman Old Style" pitchFamily="18" charset="0"/>
              </a:rPr>
              <a:t>Hyperinflation: rapid inflation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Bookman Old Style" pitchFamily="18" charset="0"/>
              </a:rPr>
              <a:t>	ex. Germany after WWII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400" dirty="0">
              <a:latin typeface="Bookman Old Style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Bookman Old Style" pitchFamily="18" charset="0"/>
              </a:rPr>
              <a:t>Stagflation: rising prices with falling GDP and rising unemployment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400" dirty="0"/>
              <a:t>As GDP rises, unemployment rates fall and prices begin to rise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/>
              <a:t>As GDP falls, unemployment rises and prices begin to decline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Relationship between GDP, Unemployment and CPI</a:t>
            </a:r>
          </a:p>
        </p:txBody>
      </p:sp>
      <p:sp>
        <p:nvSpPr>
          <p:cNvPr id="2" name="Up Arrow 1"/>
          <p:cNvSpPr/>
          <p:nvPr/>
        </p:nvSpPr>
        <p:spPr>
          <a:xfrm>
            <a:off x="1371600" y="2743200"/>
            <a:ext cx="838200" cy="1447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p Arrow 4"/>
          <p:cNvSpPr/>
          <p:nvPr/>
        </p:nvSpPr>
        <p:spPr>
          <a:xfrm rot="10800000">
            <a:off x="3318111" y="2786418"/>
            <a:ext cx="838200" cy="1447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>
            <a:off x="5257800" y="2743200"/>
            <a:ext cx="838200" cy="1447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>
            <a:off x="3737781" y="4800600"/>
            <a:ext cx="838200" cy="1447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 rot="10800000">
            <a:off x="2209800" y="4823346"/>
            <a:ext cx="838200" cy="1447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 rot="10800000">
            <a:off x="5676900" y="4816522"/>
            <a:ext cx="838200" cy="1447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409580" y="2976446"/>
            <a:ext cx="800219" cy="1203213"/>
          </a:xfrm>
          <a:prstGeom prst="rect">
            <a:avLst/>
          </a:prstGeom>
          <a:noFill/>
        </p:spPr>
        <p:txBody>
          <a:bodyPr vert="vert270"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GDP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47781" y="4812070"/>
            <a:ext cx="800219" cy="1203213"/>
          </a:xfrm>
          <a:prstGeom prst="rect">
            <a:avLst/>
          </a:prstGeom>
          <a:noFill/>
        </p:spPr>
        <p:txBody>
          <a:bodyPr vert="vert270"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GDP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276789" y="2917536"/>
            <a:ext cx="677108" cy="1323439"/>
          </a:xfrm>
          <a:prstGeom prst="rect">
            <a:avLst/>
          </a:prstGeom>
          <a:noFill/>
        </p:spPr>
        <p:txBody>
          <a:bodyPr vert="vert270"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Prices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491592" y="2474762"/>
            <a:ext cx="461665" cy="1759456"/>
          </a:xfrm>
          <a:prstGeom prst="rect">
            <a:avLst/>
          </a:prstGeom>
          <a:noFill/>
        </p:spPr>
        <p:txBody>
          <a:bodyPr vert="vert270" wrap="none" lIns="91440" tIns="45720" rIns="91440" bIns="45720">
            <a:spAutoFit/>
          </a:bodyPr>
          <a:lstStyle/>
          <a:p>
            <a:pPr algn="ctr"/>
            <a:r>
              <a:rPr lang="en-US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Unemployment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925478" y="4644772"/>
            <a:ext cx="461665" cy="1759456"/>
          </a:xfrm>
          <a:prstGeom prst="rect">
            <a:avLst/>
          </a:prstGeom>
          <a:noFill/>
        </p:spPr>
        <p:txBody>
          <a:bodyPr vert="vert270" wrap="none" lIns="91440" tIns="45720" rIns="91440" bIns="45720">
            <a:spAutoFit/>
          </a:bodyPr>
          <a:lstStyle/>
          <a:p>
            <a:pPr algn="ctr"/>
            <a:r>
              <a:rPr lang="en-US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Unemployment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757445" y="4862780"/>
            <a:ext cx="677108" cy="1323439"/>
          </a:xfrm>
          <a:prstGeom prst="rect">
            <a:avLst/>
          </a:prstGeom>
          <a:noFill/>
        </p:spPr>
        <p:txBody>
          <a:bodyPr vert="vert270"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Prices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4"/>
          <p:cNvSpPr>
            <a:spLocks noChangeArrowheads="1" noChangeShapeType="1" noTextEdit="1"/>
          </p:cNvSpPr>
          <p:nvPr/>
        </p:nvSpPr>
        <p:spPr bwMode="auto">
          <a:xfrm>
            <a:off x="228600" y="457200"/>
            <a:ext cx="8763000" cy="5791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tar Jedi Outline"/>
              </a:rPr>
              <a:t>3 Key </a:t>
            </a:r>
          </a:p>
          <a:p>
            <a:pPr algn="ctr"/>
            <a:r>
              <a:rPr lang="en-US" sz="36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tar Jedi Outline"/>
              </a:rPr>
              <a:t>Economic </a:t>
            </a:r>
          </a:p>
          <a:p>
            <a:pPr algn="ctr"/>
            <a:r>
              <a:rPr lang="en-US" sz="36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tar Jedi Outline"/>
              </a:rPr>
              <a:t>indicators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267200" y="1600200"/>
            <a:ext cx="473075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Gross Domestic Product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market value of all 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final</a:t>
            </a:r>
            <a:r>
              <a:rPr lang="en-US" altLang="en-US" sz="2400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goods and services produced within a country in a year</a:t>
            </a:r>
          </a:p>
          <a:p>
            <a:pPr lvl="1">
              <a:lnSpc>
                <a:spcPct val="90000"/>
              </a:lnSpc>
            </a:pPr>
            <a:endParaRPr lang="en-US" altLang="en-US" sz="2400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Final goods are purchased by the 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last user</a:t>
            </a:r>
            <a:r>
              <a:rPr lang="en-US" altLang="en-US" sz="2400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and 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will not </a:t>
            </a:r>
            <a:r>
              <a:rPr lang="en-US" altLang="en-US" sz="2400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be resold or used to produce anything else</a:t>
            </a:r>
          </a:p>
          <a:p>
            <a:pPr>
              <a:lnSpc>
                <a:spcPct val="90000"/>
              </a:lnSpc>
            </a:pPr>
            <a:endParaRPr lang="en-US" altLang="en-US" sz="2800" dirty="0">
              <a:solidFill>
                <a:schemeClr val="folHlink"/>
              </a:solidFill>
              <a:latin typeface="Bookman Old Style" pitchFamily="18" charset="0"/>
            </a:endParaRPr>
          </a:p>
        </p:txBody>
      </p:sp>
      <p:sp>
        <p:nvSpPr>
          <p:cNvPr id="17411" name="WordArt 4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8610600" cy="1066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honar Bangla" panose="020B0502040204020203" pitchFamily="34" charset="0"/>
                <a:cs typeface="Shonar Bangla" panose="020B0502040204020203" pitchFamily="34" charset="0"/>
              </a:rPr>
              <a:t>GDP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3622522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910329"/>
          </a:xfrm>
        </p:spPr>
        <p:txBody>
          <a:bodyPr>
            <a:normAutofit/>
          </a:bodyPr>
          <a:lstStyle/>
          <a:p>
            <a:r>
              <a:rPr lang="en-US" dirty="0"/>
              <a:t>Intermediate goods</a:t>
            </a:r>
          </a:p>
          <a:p>
            <a:pPr lvl="1"/>
            <a:r>
              <a:rPr lang="en-US" dirty="0"/>
              <a:t>Resources of any kind</a:t>
            </a:r>
          </a:p>
          <a:p>
            <a:r>
              <a:rPr lang="en-US" dirty="0"/>
              <a:t>Used goods</a:t>
            </a:r>
          </a:p>
          <a:p>
            <a:pPr lvl="1"/>
            <a:r>
              <a:rPr lang="en-US" dirty="0"/>
              <a:t>Ex: Used cars, purchase of an older home, thrift store clothing, Craigslist, </a:t>
            </a:r>
            <a:r>
              <a:rPr lang="en-US" dirty="0" err="1"/>
              <a:t>Ebay</a:t>
            </a:r>
            <a:endParaRPr lang="en-US" dirty="0"/>
          </a:p>
          <a:p>
            <a:r>
              <a:rPr lang="en-US" dirty="0"/>
              <a:t>Illegal goods/services</a:t>
            </a:r>
          </a:p>
          <a:p>
            <a:pPr lvl="1"/>
            <a:r>
              <a:rPr lang="en-US" dirty="0"/>
              <a:t>Ex: Drugs, theft etc.</a:t>
            </a:r>
          </a:p>
          <a:p>
            <a:r>
              <a:rPr lang="en-US" dirty="0"/>
              <a:t>Purely financial transactions</a:t>
            </a:r>
          </a:p>
          <a:p>
            <a:pPr lvl="1"/>
            <a:r>
              <a:rPr lang="en-US" dirty="0"/>
              <a:t>Ex: Investment in stocks or savings</a:t>
            </a:r>
          </a:p>
          <a:p>
            <a:r>
              <a:rPr lang="en-US" dirty="0"/>
              <a:t>Transfer Payments</a:t>
            </a:r>
          </a:p>
          <a:p>
            <a:pPr lvl="1"/>
            <a:r>
              <a:rPr lang="en-US" dirty="0"/>
              <a:t>Ex: Social Security, Food Stamps</a:t>
            </a:r>
          </a:p>
          <a:p>
            <a:r>
              <a:rPr lang="en-US" dirty="0"/>
              <a:t>Barter</a:t>
            </a:r>
          </a:p>
          <a:p>
            <a:pPr lvl="1"/>
            <a:r>
              <a:rPr lang="en-US" dirty="0"/>
              <a:t>Ex: Babysitting for </a:t>
            </a:r>
            <a:r>
              <a:rPr lang="en-US" dirty="0" err="1"/>
              <a:t>yardwork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Counted in GDP</a:t>
            </a:r>
          </a:p>
        </p:txBody>
      </p:sp>
      <p:pic>
        <p:nvPicPr>
          <p:cNvPr id="1873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74795"/>
            <a:ext cx="895350" cy="501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7395" name="Picture 3" descr="C:\Users\jenuen\AppData\Local\Microsoft\Windows\Temporary Internet Files\Content.IE5\QF4TIHFZ\MC900434835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828800"/>
            <a:ext cx="671513" cy="67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7396" name="Picture 4" descr="C:\Users\jenuen\AppData\Local\Microsoft\Windows\Temporary Internet Files\Content.IE5\C0BWPS4B\MC90003851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680" y="1828800"/>
            <a:ext cx="465720" cy="66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7397" name="Picture 5" descr="C:\Users\jenuen\AppData\Local\Microsoft\Windows\Temporary Internet Files\Content.IE5\UUZ2S1AV\MC900432515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876" y="1770062"/>
            <a:ext cx="701675" cy="70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7" descr="data:image/jpeg;base64,/9j/4AAQSkZJRgABAQAAAQABAAD/2wCEAAkGBhMSERUUEhQWFRQWFhgYFhUWFxcYFhQVFxQVFRcYFxUXGyYeFxkjGRUVHy8gIycpLCwsFR4xNTAqNSYrLCkBCQoKDgwOGA8PFykcHBwpKSkpKSkpKSkpKSkpKSkpKSkpKSkpKSkpKSkpKSkpKSksKSkpKSksLCkpKSkpKSwpLP/AABEIAKoBKQMBIgACEQEDEQH/xAAbAAABBQEBAAAAAAAAAAAAAAAFAQIDBAYAB//EAD4QAAIBAgUCBAMGBQMDBAMAAAECAwARBAUSITFBUQYTImEUMnEVQlKBkaEjYnKxwTPh8IKS0RYkovFEU3P/xAAZAQADAQEBAAAAAAAAAAAAAAAAAQIDBAX/xAAhEQACAgIDAQEBAQEAAAAAAAAAAQIRITEDEhNBUTJCBP/aAAwDAQACEQMRAD8A9nlmtVKTMLV2YSWFYvxXnDRRjSdOo21drf5rnlNp0NI2BzdQQCRc8DrTzmQrxt8+1FWjkYPe1zvt1JojleKxGJl0+YTChF3B2JBqXJrJfQ9V+0B3qDEZ6kY9bAe1A2xBpkml/mAJ96y98k0G4PEkT8MPz2qc53HcDWAT715vipo2aVol9MQsT0Le1QrMD8OT9/n9at8mLK6nqnx9cMeO9Y8eJYQxTX8o/L6UzEZ9FLC+iXSbbnrUesg6m1+Nrjjq85kz4x4UBJdbnr2H1ovl3iOLy11Pvax1dT7UnyyQdTWyZoqkBjbUbCn/ABlYnMswixEN0lAKt6WPGodKqZT4tZXEUwJvsrrv+1Hq2rRSiehfGe9VcRn0SGzOAe1Bs0zTyYmkO9h9NzxWQy3xKsTMJ4y2s31dge1KPM3kroenQZmri6kEe1SjF15llXiGOKUlLsj83NtA5vpqzlXjHViH817IdowONuvtTc5jUD0T4qu+LrKt4uw9h/FG7WH1oXn/AIq0yxxxOum4Mjg3sO1THlkyvNG++Krvi6zJ8TYcJrMy6bX53/7akOfQ6Q3moARqFzvbval7yH5o0PxdVpc9iU2aRQe16BfakWIXRHMLuPun1W+lUcXk2GijLuWCqN2J/wCb1S53dMPI10Wao/ysG+hqX4z3rySKdWlKRl0GkuL82Ft60mVYmKBVaWa7yAEBmvpBHatJclIFxG3+MrvjKzkeewkahKlu+rt7VH/6jg2/ir6jtvWXtIfkjTjGUvxlZuHPomJCyKSDbkUpzyEMFMi3Pv8A5o9pB4o0fxdN+LFZ9M5iZtIlW/Nr9KYuexEEiRbDncf8NHvIfijR/G0gxlZ1M8hawWVDtfmkOdRaC/mLpBte/Wn7yH5I0fxtKmNoAuMDC6kEdwb1LDMb0Lnd0LxRpYpb069UsE1W67Iywcso5BuZcb15j4uxIxAaFUJ0m5YmwBH/AN16bmI2rwnxJjpFxMgNlNzsOP0rNxuQokOJyVl2uDxupPXpW18K46BYxDGCh7N948E3+t683+PkH3j7Ua8F41nxaq41ADb+U1HJBtWzVnqIWq+Pl0xOR+E1JXTxBkKnqCK4lVkGTyYj4GY9SSTSJxg/f/zVOOVsOZYJLhH4bpVl50Bw2hiyoQL2/WuhlBMQJ9oMukEaCbW2vaoMpjHk4q4FwTbbjmpExynMC29ihA29jUGV4geViksdZv0O4+tQAixj7NBsNWrmps8hXRhdgAbaj/eqsmLBwCoA2oNvttb61Jm+PjdMOReyW1XBt70ZGiHFYPRG7C/lGRdF+96JYpQMfh9h8iH87UninMYpIIwl7BgbWIAAqNphLjcO6XKhVBNjsQKl5yNGuzDBrNG8bfeBF+x71hcwyTEQaVOl1Y2TqT9K1+e50uFTUfUxNlXuayuLzjGJImJeNdIFl29Kg827H3qOLsi0DUj9cZVdLCQK6d/y7c0Z8PRRmXGGRRpUcDkf00QwMYxEvxkq+VCo1KOrsAbk9x/5oHkubRBsWSf9VTo253P6Vr2tUUU8RLCcKumOzCS+sjlCbb+/0o34gwMazYMKoUPp1W+9e3NBHxMZwCIG9aykv/STfmjOe5tE8mDZWuiBSxsdrFabecDRHnOCiGPdCFSMRduNtrfnQ3LfLEsIn3AVtY/ludIFFcZj4GzHzHN4yo3INj22/wCcVPmebYX4pHZR5adVW2pyPvbcAWpJ6Qxng3E4fz5AsbLIxOgWuEj35Pc0/wAd4vU8EN/SSGb33AH9zS+D5A2LxLDcMLg9Lar0/wAeZWzBJ1Fylww/Qg2/KptehS0U8xBXMZAgBtBYD2sKr55hFCYNyulnsG3vcbC4vTcHmcMkjzyyaJPK0BCNm6c0ueZjE8eECtcxhQ23y2tetM2hoXO8lihxUUS7IyksSeLjmhuEEaOolXUoY8feTuKK+IcdDLi4H1aowBrO/G1SZxj4WxsLKR5SrY7bBbdqduqEVcugi8zFmw0rHdCel+Pzqjhzh/h0LX80uAWubInUmiOUZjFHiMQ0lmVh6FI2a17XH51VxOMgOGdU2mZ9T7W2vsq+wFGRl6XCwnGQLEP4TqN9xq23qPK8ujaTFKVuEViu52NNbGRjEYZtVhHGt/bYXpcpzCNJMUWa2tTp970qYyx4TySKaEyOCSupbXsOL9KE4bCKcLiGIN0b07mw37cUa8HZpEsMiMwDXJt7W6UGwc6+RiYxu8jjQo5Iv+1JXbBmu8KRAYVCBzuetzRuDmhmQYRo8NGjCzAbjtROHmsNyLeg7gau1TwHFXa9OOjzpbBWZcV5/wCLMqgZHlkAUgfP1HSvQMz4rA+MyRhpOt7XFr9ax5P6IiedTZOEePW/pc/P93T9ehr0fJckghGqEAlh8/UivP8AB4Y+UyyEWYalB+6Patb4Ex+uHyybmPj+knap5b6mrNQKdzUequFcpA54Vb5lB+opPh1FrKthxtxSi9P5oA6NRe9hfvbf9aVYVF7KBfnbn61wTtTg/tUgKkQA06Rbtb/FOOHUixVSB0tSoaRmsCSbAC59hSyNCzhAn8QKEHcCwoc2foDaOPUL2BNlW/sTVKacTXklOmJb2UGxQdHYdfagkk8lgYonMZOzsPmIvYhelXGJaNBjMyDFfNgR9/SNQJBGx/cUTw2YxTL5bDTcW8txsbdB0/SsXJHi49LNGfUSR6b9etjtRDLfW2mVXRyLqh21HurdLUpRpFo2iKAAAAABt7e1qYMLGGLBEDEWJ0jce9UMrxZuY3YMV+Vhww7fUUUrHKNEVVy2HSU8tdJNyLDeny4CJrao1IHAsNqnp6XINEU2xlWTAxkhjGpI4NhtSS4CJgQ0ane+4HNWQ/tXFvatVxy/QsjjRV4UL9BalIBFjv8AXr9akXccU2SmoOyrBj+HcKx1eSl/ptU8mWwkAGNLDgWG1WQ/tTytU4y/RqRSly2Frao0NuPSNqdLgY2IJRSRwbDarEm1rU0y+1ChL9DsiH4GPVq8tbn2FIuXRBiwjUMeTYb1aA24pr1Di4oqyrLgI2IJRSRwbDalGBjuT5a3PJsN6nJpKm2VRWjwEaBvLRQWv0G5rJYWPHRFhFCoNyS5A9W99q2t6S9UptWDVlXK8S8kStIpR+CvuKvQjeoqlg5pRyxPQewPFXL1SwPFXa9WOkedLYLzPislmrgK1xcaT/atbmfFZbEjesOXZCPHcxmLsAL7Ai38tya0XhnEiLERsNkkXQfrapIPD0iy4lipCBG0Hve5oOkbDDK45Q6h323q21JUjXZ6ka5GF7darZbj1niSQEHUBx36ikzHDtYSRf6icDo69VNcdZogv3qHB4nWD0IYg/kbVDluarMtxseGTqp7fSqmVz2xOIiPcMv6C9KgDQ+tOBNVsViFjUsemwHcngVNE9wOhtuKgCYCqGdzfwgv42AJ/lvdv2vV0N2ofnnEZPGv++3+aENGUzrGE6ABYsQQD+BWGkfS9adJhLN5ZldQI1OlCBZrb9OKy+aIRJGXN7W3A29LDbbrRDEY6TFPogj0iwBIHqP9TdPpWrWC0FcDhItUmnEyHSej3sLC97g3qlnGZs+FRtQZhJ8xG9huOPakxfhiSJQ8TamXdgNiO9vaqePzZZMOE0BWVrmwsD/vUb0WgjgJbBHWwClTbr6iAf8AFa4j/asXgPlC7/Ko9iSw/wB62YGw9gP7Cs+QtC1NHwahvUicGpi8ljjMKQyisxmOdTiScRaAmHVSQRu5PIFOzbOJUiSZGjVCgbS/zOx+6ta3IDShqaXFQ5fKXjViNLMoJX8JI3FC82zGVZo4YdOuTUSzcKqinbZWAxrrtYPFZ0eKwuFM0oAcOU0jhnHFvyotlGL8yMOSpJG+k3UHtemnIMFov3pNYodnuYmGIsoBbUqqDxdiAP71Dgc0fzJY59IaNQ5Zeq2J/wCfWlch4DGsU1zQ/J8xMyayApJ9Kg76eASOl96IOaTbrIxppppzNas5hvEkhZCUXy5JDGAD6wQOSKlRbK0aEmkqimZ6sQYgBpQepz+I8KPyq9apygsSpYOahNTwc1Udg9BzA1dqlgavV6sdHnS2Csy4rL4kb1p8zO1ZjE81hzbMkVpUurDpYj9awyQhYio6Ej9zW8rDZuvlTSJ0vqH51nxPNGsRfCePkjcwIFYNdlDG1z1APTrWnTxMitomR4W/mF1P0YV52mMYMrra6G/77/tXqCSJNGpYAowvv+9VyRWwkZrPcekE6ywOCzi7BdwfrVHD+IyuIEzryNLgduKTMMJDHOwS9idgvqsKqTyx7gNf+pbGrjBUWkqNXhsYMXiE0f6UfqN+rdNvatDJKouWIUe5tXlEMpSzoxH0Nv2rUeFSmJd/OLNIliAT6SO9qx5OKs/CHE2GDxCvupuO/FOxeG8yMp3Gx7HpSxqOwFPArmslMyuJwPmxOGIQpv6vutxYex/xUGDx2gojscOAADbdZPcMODWnzDK/M3UgN3PDezDrQqXBSLs6Hm4IAdD04O4H51opYNEWMzMCx3OIbf5RfVq/IUIkVZXRtGlVsPeRuhI6CrCYYXB0bjayp/a52ojgsndra/QLWJJu7D+w/SlaiWifBQiSQHSoCW1MvDv0t9N/1oyRvTIIFVQqiwHAqQn6X7XF6wk3JloQCpU4NRahfkf5/Spojtbbf33/AEpw2WZzH5DK0kpidFSdQJAwNxpPK2FdjPD0hmR42TTHGqojgkKQN2G3JrQ+UO//AD/grio71onIBuGB0+qxa29uL9bUKzXLpGkjlhKh49Qs3BDC1F1sOo/PakI7mnkZm/8A0y6xRhWUyxyNJ6h6GLbWtRHIcrMKsGILO5c2+UX6CiJUUoFO2OgdneXGaPQCAwIZb8XU3F/0qlBkru0zYi15VVLJ0Vd6OabnmkZfeimMDZR4f8iZ3DsVYKFB6Wvz+tGpBSADvSPSd/RobQiHw+gxJnIUW+RRxc8kjvRcV1qi2tFAHGeFwZVkR2X+JrcX544o4TSmmk0W2Al6lg5qK1SwDeqisieg9gKvVRwNXa9SOjz5bBWZ8VlcYN61WZ8Vl8VzXPzGaKwNZfxrgbhJQDtdXt2tsa1FqixUAeN0PVSKwi+rspHmMGVOVLcD37VpPDeIhmCwSs2tRsNRAYewFC5GIXT+E2Ye/ShVysgYHcG5I6b9K7Wu6NGrRp8Zg/JmlEfLAaTf5Qdqq5llmjUZJNRPHHNGc1y6N8N5sd7kAlr7tt1rK5liLkew39jUQdhErxSFbAfU1o/CsRXGIRwVINvyNAMHFdl1bAsL/S9Xpp2hlLREgBhx1FVNWqGz1JN6eFFV8HLrRW4uoP5kVYSvNZmkOvTlNIRSjmpKQ/UaUC/NUUzeJn8sN6723BAv2udr1dU/Sk1RohX4JHIBt9bG1YfBIRHhpxczvinVjqPqGo+ki9rC1bkdP29/y61ShyKBX8wR2YEsN9gTyQOL1UZJItASTDLNjP8A24YeXJeWfWbG3KBSbf8A3VHPYpFxDgq7SSyL8O6sbIoO40jpatQuQYcNrEYDatWxIGq/NqtHBoZPMtd7WBPQe3Y0+6sqjM+IM68rEJ5mvy4VUnTe0kj2HPYb/rT/ABTnAWSPVrESL5rFbjX2W/TitHicIki6ZBqF779xxVTMsZCGWCUavNBsttiF9+lNNYwMz/iqR5mh8kFyYmfy9RUBSpOrY8jt7U/DkT/BRsztGY3JNyCzAcE9bc/lVyXFYXEGAWa7grGRcHSuxBI6bURxGSwuioVsqfJp2K35saq0lQ0ir4WlY4fck6ZHUEm5sCOtFr1QhmhgaPDKLFgxUDj3JNEKhloixEepGFyPSdwbHjvQfwzDrwf8RmcsWvqY32O2/SruNzKJW8p73ZGba/yqCTv9KH5a2F0rDEGAmUsou3AO5v0qloAVl0cmHOJEmpZSmqMBiyiPja55q7lsXly4UqzHzYizgsSCbXvajWHyiJNRAuzDSSxJJXtc9KoRxYbDS29WvQWANyFQXvb96rsnoA3f/NY+DUI4p9T+Y0+lvUbae2m9q1OCxayosiH0sLiqa5FEH1gHY3C3OkN3txUJ1sZTxqSLjYT5hKuW9HCgC1tqr5tHrn0wlzNcFmDHREu2xHHFF55YmxEat/qqCyew61VlwOHOIK+oSuNZ0kgECmmFFDMYzJLibuw8qO6aSQL97VedpHw8cmsrYLcDljcC5NWMZk8cramuDaxsSNS9jbmrhhQRkMPQoG3YCqi1aFJYD+AJJQfy3P6Cr+n61RyuZXC27Aj6US8oV6MdHny2Dc04rK4nmtVmnFZXEmufm2QiCu4+lJpqHMHKwyEchGt+hrnSyUeeZpmHmSSEAC7f22FRjDDSCN//ADVTKjqYahf0n09z0o5h8OArSEfKAAo4BPA9zXf/ACarQ7CZ2YF8lhrRh6h1UGqb5epOuMEx9O4qwctspL7u5Go/hvwKuw4Vo4xCDdjexHY9TU4TwFUAJcVv9KtRlmeMxgnUQLe4PWiuE8HRl11yF1F9WgbXt361FmOUeXp8tzcE6dOzD2NNtPQ2ehx3sPbkdtql3rCZR4tki9OIUsoNtfVR79628GIVwGQ3Ui4t2rz5wcXkyrJZHFLVefFrGBqYC5CjrcnpUGGzqNlYlgugnUD0ANr1nTLRBDk95JXkUateqIX9N9IAJAHtQqHIJFCRuDqaQnUrah5TA+YCdrdbVpWxiBA5ICncN3v2rlzOLjWNhfboD1/2qlORaKuaZe7PEYl+RWUHVbSSAAff/enZHg3j1ahpBtZC2r1D5mv79qdhc9iYAswUFiBfrbr7VbhxaMpdWBUcnoKhuVUaIn1V16HT5yg0aP4hkawC+3JPbrRC9RTRQ0ms7niH43DW/BJ/atLzTSgJ3G/Q2pxlQGCyclTgjp3CzHr0LGjeH8UFhEfLt5qu39OgE2rQeSvYWHG3H0pphUfdG2w24vWjmpfBmTGaGXEYafTY+VKbfQir0Pict5X8M/xI3fnjSTt+1GjCu3pHFhtwOtcsS8BRsNtuAeaq1+DVmSxGNM8kUukrrw0u3b0moMol0PhWsfTh5D+ljatl5a9FG2w24v0pFjX8I4sNuAeRT7joER+J7+X/AAz64mk+mk2tQvE4wzTJJa2vCubdtm2rWeSu1lGwtxwO30pBEv4RsLDbp2+lJSS+FMz2TZ15UMMWi58hpL/0i9qsR+Jr6f4Z9UTS/wDb0ov5S/hHFht93tXeUv4RxbjgdvpSbi/gGb+0r4qOfT/+MWt+Z2rkzPViUn02Hwxe36m1aQwL+FeLccDtSCBfwji3HTt9KfZfgAlfEoJHoO8Jl/QcVJHnnmDRoI1wl79t7WoiMOv4Rxbjp2qbDxKCPSOLcdO1OLViloJeHDZY/wD+Yo38RVPK1G1h0tRDRXpx0ebLYMzQ7VlMSa1eaHasljOa5+YSIhXGx2PXmotVPFc5R51LlMkeIZihVNRseBaxO1EskhJQM+w1EhT1PQmtB4kivA3dSD+9Z5cefVwECab+56D3rpjLsi4l5cQhBsC4DW1Hhn7L3AqQ4TrId7cDi3Y1QywAsl+FJKoOFA627/8Ain4/GlrKtyWb9BTo0LAxOlgU2VdgBx+lJjjocup2YWY87nr+9UmxACkL3/tzT1bzFkA42I9ri3+KqhA3E7GwPH/y+tHvBuclXMVrobsu/wAp7VnncX33IsLdyNquYbLtIR72Zrkg/wDOac0pKhG9ixMeLU+W1jHIL3F/UKbL4cDAgydDwo5JJ3235qt4QRRhwVN7sS1u9aBK85vrJpCRUmyrVEiBrFCCGsLE+68WqCLIQFcaz6gBcD5SCDf6bcUTI7VwU23rPs0WgQfDYJv5t23uSoI3HQEbVe+y74fydVtvmAtvfkjrVz60+hybLQLwuTlHV9YJBLNZQASRawA4onShqQUrvZQqDfmgZztyxjRV8wylFv8AKAoUlj/3USx0BdCFfy2uCG6C3f2oUctVYhL8QqyCRnEtvQWayldI5HpqoqIC4rPZYRIsyoWRVdWU+lkLBT+lOxfiNQzCIrJpiaQkHqtrD96gxWCRlLTYmMyTaArDZAiMGso/LcmrWc5fGTrLrGGj8rjYlitjfvt+9XUU9DGYHPvNEPo0tISJFPKFQD+9xUmMx0nm+TCqltOt2c2VQeB+1RPlSDFwuJAHWM3i/wD2CwGukxcZZ2mgmRWRSkt91Ft97cEXoxdlJlnLseZNYddMkbaXA3HsR7GoczzNo5Io0Ed5Ax1SNpA022vfk3qHJsM0esGeORy3mTNvcxkXBsRttarGNwUUjxzOUMcaN83B1Wsb/rRhSHkhy/PjK0S6ADIZASDcApp3U9Qb/tUWK8RFWKhUBE3lBnbSvCm5N9uaXGTxFYpoJok8klRqB0esC4YAEjjm1VYct85Q0U0MkizGaTYmLcABRt0C9qaS2wtlmDxCWVfQtziBDdWBS5BOpWHI2q7jsxEUiIwuGSRy3YRgEj870MPh+UAMrxCX4gTFQGEK2Rl0j03vvzarkuVSStG07JdUlRhHexEgFiLgbi1DUbBWLhcxmby2aC0UliCpuyKflLr0BG9EqF4XA4keWryqI47bpfXIFFlDbdqJsaiW8FI4tSwvvUUjU7C81UNkzeDT5adqI0Oy0bURr046PPlsE5rxWTxfNavNeKyGLG5rDm2SiE0qtTAdqUDtzXOME+KcYEjEYO8h/RRuTWfgjMoBAAijBt7nqxpPE7+Ziil9lG/sBuR+drfnU7r/AAljTYyHf+VBz/auqKqJrHQuAl0xPIfvbL/SOv5neh74wxHv6fnXix5ohi1sqKLEG9x0CDbj3oIMT/GYaQEI0WHAFWii0066SBuD/wA5q5l7aCo2s0Z/UH/ehs0WleODvb+9TRrcRf8AUP7UxFjLcLJLibwlQyHV6uCR0/OrWaTo8q6SdTElk/A29wPaqmEzPyopNO0jG1+wG23Y1ThTfUCb356ml9GG/COceROYnNkc/o3SvREO9eW5jh72dR8w39mFb3wtmBmwyE8j0n6iuT/oh/pCaDFOpg25p1642Uh9q69NrtVIsfekvTAaW9FlCOlwQeCCLd9qzcaNDh4wISXEr6bjUIwW2YrffajmYYsRRvIfuqdu54A+u/7VmYs0mOFmTzSJlZCJCLELJuBbsNx+VaQTqxj8bhlGHMaJJqeM6ZNAJdixJTTf0AnrRHP8tabDxRlTcvHqA30EAm9+wIpkGOlnleIOY5Vhsw7Sg2DW7EC/50uXSS4lXkZ3hUAoqobHWnzOT7kce9aZAHwCbzhipIn1iKWMLbgIVVCP6tRP/TTYstngSRGjB8/Dljouf4wLE6r9TcD8qnw00vw0R+Ik1TPpZ2IPlqpb5drAnYVJj3lhaSNJnYBFkuxBZCCdQJtwQBVXY0inLlkimeaND5ixRoFOwmTyQrr9Qbn8qJYrD/8AsURkc2SPUFtrWzXuAebG23WqJzuV3bS/pnZRhrfdXUA9vqL0j51Mgm1vs0loZPwkMt0P1F6GmBcyclviCQJE0DTKY9DO2lvSUuQbXG4tzVnIh5WFwyspDMgUgKL6r/et0qXM8S6th7EjU4De4K3tVHHYybzJ1jY+l0UKCA2mw1BD+KpzIYZIp1qz32qY8PL631hxGvmLaSNm2Gr8Vufyq/kGP82G5N2RijG1rkW3t05qHH6UmECaaxtQvO2m1IItdrMX0EarC3cbihmLx8h0ujSeSIwWZdN7331C29VGFg2H2a9WMKN6zT4yQTa2LiHUFUi2k37i1WMsxcokPmaxqLeWNtJtx0vW0YUZN2eiZbxRG9AvDztb13uRex/xRyu6KwcctgjNjtWPxjb1sc1W4rI4mM1hzEoqKaftS+Ua54jY/SuahnnaXlxEn87m59gaMYUa5WYDYWRf80OyjCkPIbcav3NWcFI0YdwLn5UXux5P5V20arRbzF0iVmb5iNKjtWbfDlVjLctcn96Kz4Jrqz3Zid+35U/N4CWTsF/xQsFFTDrqS5O5BH1txUETEKn8rEGrKwDylBJDBr7U/ExllXbrYD/NUIhaG0Ra27H/ADUUEtjax5vtRHGYU3Cj7o3+tDYcE4N7Uhlv428baTuGFq0PgHMyXkhPGzD69ayhgOq1rb1qfCOXkYkvbbRY/Ws+VLoxG3JpTXeWa4Ia8xoaFBrqXSe1LoNTRaYgakJpfLNd5dFMsimgVxZxcXBt7jimYnAxyNqdQTYC/sNwP3NWQlNKGqVjIVwyCQyhR5jABm6sBwDXQYdUXSosDcn/AKuam0Unl1Qyq2XRmLyio8sbhfe97/WmwZZEgYKvz7MWJYsO1z0q55dIUNO2MqR5dEPKsg/g/wCn/JSS5VEyFCgKF9ZB/Fe9x+lWtBpRGaMhZBisKki6XF12O2xBHBB71XGTQ6NGnYtqJudWro2rm9X/ACqb5dGSinDlUS2IG4Ytckkltxdr8nfapo4FVmZRYubt2J+lTaDSaDRkZUxuXpLYsDcXF1NjY9NuapYrJoiRsQAALAkAgdx1ouUNQzxVUbJkDfsuMvqseb6bnTfp6eKsYHKo1a+55sCSQL827VKI6nwsZvWqbMmaTJcOFG3bqb0Wodla7URrvjo5JbK2Lw2oUGmym9ac1Bam4pmaM19i+1K2T7Hboa0lqRhtU+aA88wvhSwbbk1PD4RGldtxc/mdq2yqO1KF2rSirMM3hX1Dam43wnqYG3FbvSL1zqKEg7M88XwiR0qX/wBJkFTbjet3pHanaRbinQdmYCTwuWJNuTTn8KEqNuK32gdhShR2ooOzMAvhD2/ajGQ+HvLLnvYVpUWpoBz9amUU0HZgs5dXDLqM2pCKxfDEFJgn7Prvs+i9q61LxiV2YI+z6Q5fRe1KRR4xH3YH+zq77OovautR4xDuwR9nUn2dRgiktT8Yh6MEfZ1J9m0ZtXWo8kP0YG+za77NozaktT8oh6MD/Z1d9m0YtS2o8oh6MC/Ztd9m0atSWo8oh6MDfZlMfK6O2pLb0eUQ9GZ/7J9qljyy1GyKVRVLjRPdkGEgtU+mpVptapGbZ//Z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65532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740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81" y="4953000"/>
            <a:ext cx="1262063" cy="722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7401" name="Picture 9" descr="C:\Users\jenuen\AppData\Local\Microsoft\Windows\Temporary Internet Files\Content.IE5\QF4TIHFZ\MC900200543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757" y="3886200"/>
            <a:ext cx="1157911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619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 hangingPunct="1"/>
            <a:r>
              <a:rPr lang="en-US" altLang="en-US" b="1" dirty="0"/>
              <a:t>C: consumer spending</a:t>
            </a:r>
          </a:p>
          <a:p>
            <a:pPr lvl="1" eaLnBrk="1" hangingPunct="1"/>
            <a:r>
              <a:rPr lang="en-US" altLang="en-US" dirty="0"/>
              <a:t>Daily spending on goods and services</a:t>
            </a:r>
          </a:p>
          <a:p>
            <a:pPr lvl="1" eaLnBrk="1" hangingPunct="1"/>
            <a:endParaRPr lang="en-US" altLang="en-US" dirty="0"/>
          </a:p>
          <a:p>
            <a:pPr lvl="1" eaLnBrk="1" hangingPunct="1"/>
            <a:endParaRPr lang="en-US" altLang="en-US" dirty="0"/>
          </a:p>
          <a:p>
            <a:pPr lvl="1" eaLnBrk="1" hangingPunct="1"/>
            <a:endParaRPr lang="en-US" altLang="en-US" dirty="0"/>
          </a:p>
          <a:p>
            <a:pPr eaLnBrk="1" hangingPunct="1"/>
            <a:r>
              <a:rPr lang="en-US" altLang="en-US" b="1" dirty="0"/>
              <a:t>I: business investment spending</a:t>
            </a:r>
          </a:p>
          <a:p>
            <a:pPr lvl="1" eaLnBrk="1" hangingPunct="1"/>
            <a:r>
              <a:rPr lang="en-US" altLang="en-US" dirty="0"/>
              <a:t>Machinery, factories, equipment etc.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4 Components of GDP</a:t>
            </a:r>
          </a:p>
        </p:txBody>
      </p:sp>
      <p:pic>
        <p:nvPicPr>
          <p:cNvPr id="5124" name="Picture 4" descr="MCj0440345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861094"/>
            <a:ext cx="25908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MCj0440351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7" y="2244214"/>
            <a:ext cx="2024063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MCj0439835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350" y="4392612"/>
            <a:ext cx="1730375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 descr="MCj0441779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71" y="2035175"/>
            <a:ext cx="1349375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 descr="MCj0441781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394" y="2194718"/>
            <a:ext cx="1030288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 descr="MCj04418020000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198" y="1596230"/>
            <a:ext cx="1196975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3" descr="MCj04404000000[1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71" y="4278796"/>
            <a:ext cx="1668463" cy="166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4" descr="MPj04393070000[1]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307229"/>
            <a:ext cx="21336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5" descr="MCj04127700000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532529"/>
            <a:ext cx="2398712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b="1" dirty="0"/>
              <a:t>G: government spending</a:t>
            </a:r>
          </a:p>
          <a:p>
            <a:pPr lvl="1" eaLnBrk="1" hangingPunct="1"/>
            <a:r>
              <a:rPr lang="en-US" altLang="en-US" dirty="0"/>
              <a:t>Spending by all levels of government - military, school, highways, supplies etc.</a:t>
            </a:r>
          </a:p>
          <a:p>
            <a:pPr lvl="1" eaLnBrk="1" hangingPunct="1"/>
            <a:endParaRPr lang="en-US" altLang="en-US" dirty="0"/>
          </a:p>
          <a:p>
            <a:pPr lvl="1" eaLnBrk="1" hangingPunct="1"/>
            <a:endParaRPr lang="en-US" altLang="en-US" dirty="0"/>
          </a:p>
          <a:p>
            <a:pPr lvl="1" eaLnBrk="1" hangingPunct="1"/>
            <a:endParaRPr lang="en-US" altLang="en-US" dirty="0"/>
          </a:p>
          <a:p>
            <a:pPr lvl="1" eaLnBrk="1" hangingPunct="1"/>
            <a:endParaRPr lang="en-US" altLang="en-US" dirty="0"/>
          </a:p>
          <a:p>
            <a:pPr lvl="1" eaLnBrk="1" hangingPunct="1"/>
            <a:endParaRPr lang="en-US" altLang="en-US" dirty="0"/>
          </a:p>
          <a:p>
            <a:pPr eaLnBrk="1" hangingPunct="1"/>
            <a:r>
              <a:rPr lang="en-US" altLang="en-US" b="1" dirty="0"/>
              <a:t>NX: net export spending</a:t>
            </a:r>
          </a:p>
          <a:p>
            <a:pPr lvl="1" eaLnBrk="1" hangingPunct="1"/>
            <a:r>
              <a:rPr lang="en-US" altLang="en-US" dirty="0"/>
              <a:t>Purchases of U.S. goods and services by foreign buyers (exports) minus purchases of foreign goods and services by U.S. consumers (imports)</a:t>
            </a:r>
          </a:p>
          <a:p>
            <a:pPr eaLnBrk="1" hangingPunct="1"/>
            <a:endParaRPr lang="en-US" altLang="en-US" dirty="0"/>
          </a:p>
        </p:txBody>
      </p:sp>
      <p:pic>
        <p:nvPicPr>
          <p:cNvPr id="19459" name="Picture 5" descr="MCj0410357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3348334"/>
            <a:ext cx="1905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7" descr="MCj0410347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140" y="2609600"/>
            <a:ext cx="1171575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9" descr="j030125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752" y="2744537"/>
            <a:ext cx="1830388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1" descr="MCj0415574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156" y="2514600"/>
            <a:ext cx="17526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2" descr="MCj0398553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34268"/>
            <a:ext cx="1833563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4" descr="MCj0198099000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559122"/>
            <a:ext cx="771785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15" descr="MPj04373320000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5303838"/>
            <a:ext cx="10679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6" descr="MPj04341110000[1]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60" y="5532438"/>
            <a:ext cx="1676400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7" descr="MPj04008010000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986" y="5303838"/>
            <a:ext cx="1333216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Example:</a:t>
            </a:r>
          </a:p>
          <a:p>
            <a:pPr lvl="1" eaLnBrk="1" hangingPunct="1"/>
            <a:r>
              <a:rPr lang="en-US" altLang="en-US" sz="3600" dirty="0"/>
              <a:t>In 2000, estimates in trillions of dollars</a:t>
            </a:r>
          </a:p>
          <a:p>
            <a:pPr lvl="1" eaLnBrk="1" hangingPunct="1"/>
            <a:endParaRPr lang="en-US" altLang="en-US" sz="3600" dirty="0"/>
          </a:p>
          <a:p>
            <a:pPr lvl="1" eaLnBrk="1" hangingPunct="1"/>
            <a:r>
              <a:rPr lang="en-US" altLang="en-US" sz="3600" dirty="0"/>
              <a:t>GDP 	= C	+    I  +    G    +     NX</a:t>
            </a:r>
          </a:p>
          <a:p>
            <a:pPr lvl="1" eaLnBrk="1" hangingPunct="1">
              <a:buFont typeface="Arial" charset="0"/>
              <a:buNone/>
            </a:pPr>
            <a:r>
              <a:rPr lang="en-US" altLang="en-US" dirty="0"/>
              <a:t>$10.04 = $6.81 + $1.87 + $1.75 + ($1.13-$1.52)</a:t>
            </a:r>
          </a:p>
        </p:txBody>
      </p:sp>
      <p:sp>
        <p:nvSpPr>
          <p:cNvPr id="204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GDP= C+I+G+NX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/>
          </p:cNvSpPr>
          <p:nvPr>
            <p:ph idx="1"/>
          </p:nvPr>
        </p:nvSpPr>
        <p:spPr bwMode="auto">
          <a:effectLst/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cs typeface="Shonar Bangla" panose="020B0502040204020203" pitchFamily="34" charset="0"/>
              </a:rPr>
              <a:t>Unemployment Rate</a:t>
            </a:r>
          </a:p>
          <a:p>
            <a:pPr lvl="1" eaLnBrk="1" hangingPunct="1"/>
            <a:r>
              <a:rPr lang="en-US" altLang="en-US" sz="3200" dirty="0">
                <a:solidFill>
                  <a:schemeClr val="accent1">
                    <a:lumMod val="75000"/>
                  </a:schemeClr>
                </a:solidFill>
                <a:cs typeface="Shonar Bangla" panose="020B0502040204020203" pitchFamily="34" charset="0"/>
              </a:rPr>
              <a:t>Percentage of labor force who is not working</a:t>
            </a:r>
          </a:p>
          <a:p>
            <a:pPr lvl="1" eaLnBrk="1" hangingPunct="1"/>
            <a:endParaRPr lang="en-US" altLang="en-US" sz="3200" dirty="0">
              <a:solidFill>
                <a:schemeClr val="accent1">
                  <a:lumMod val="75000"/>
                </a:schemeClr>
              </a:solidFill>
              <a:cs typeface="Shonar Bangla" panose="020B0502040204020203" pitchFamily="34" charset="0"/>
            </a:endParaRPr>
          </a:p>
          <a:p>
            <a:pPr lvl="1" eaLnBrk="1" hangingPunct="1"/>
            <a:r>
              <a:rPr lang="en-US" altLang="en-US" sz="3200" dirty="0">
                <a:solidFill>
                  <a:schemeClr val="accent1">
                    <a:lumMod val="75000"/>
                  </a:schemeClr>
                </a:solidFill>
                <a:cs typeface="Shonar Bangla" panose="020B0502040204020203" pitchFamily="34" charset="0"/>
              </a:rPr>
              <a:t>Labor Force: everyone 16 – 65 who is working or actively looking for work</a:t>
            </a:r>
          </a:p>
          <a:p>
            <a:pPr lvl="1" eaLnBrk="1" hangingPunct="1"/>
            <a:endParaRPr lang="en-US" altLang="en-US" sz="3200" dirty="0">
              <a:solidFill>
                <a:schemeClr val="accent1">
                  <a:lumMod val="75000"/>
                </a:schemeClr>
              </a:solidFill>
              <a:cs typeface="Shonar Bangla" panose="020B0502040204020203" pitchFamily="34" charset="0"/>
            </a:endParaRPr>
          </a:p>
          <a:p>
            <a:pPr lvl="1" eaLnBrk="1" hangingPunct="1"/>
            <a:r>
              <a:rPr lang="en-US" altLang="en-US" sz="3200" dirty="0">
                <a:solidFill>
                  <a:schemeClr val="accent1">
                    <a:lumMod val="75000"/>
                  </a:schemeClr>
                </a:solidFill>
                <a:cs typeface="Shonar Bangla" panose="020B0502040204020203" pitchFamily="34" charset="0"/>
              </a:rPr>
              <a:t>3 types of unemployment</a:t>
            </a:r>
          </a:p>
        </p:txBody>
      </p:sp>
      <p:sp>
        <p:nvSpPr>
          <p:cNvPr id="21507" name="WordArt 4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8610600" cy="1066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SF Collegiate"/>
              </a:rPr>
              <a:t>Unemployment</a:t>
            </a:r>
          </a:p>
        </p:txBody>
      </p:sp>
      <p:pic>
        <p:nvPicPr>
          <p:cNvPr id="21508" name="Picture 5" descr="MCj0433932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992">
            <a:off x="6858000" y="4724400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/>
          </p:cNvSpPr>
          <p:nvPr>
            <p:ph idx="1"/>
          </p:nvPr>
        </p:nvSpPr>
        <p:spPr bwMode="auto"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sz="3200" dirty="0">
                <a:solidFill>
                  <a:schemeClr val="accent1"/>
                </a:solidFill>
              </a:rPr>
              <a:t>People are out of work temporarily</a:t>
            </a:r>
          </a:p>
          <a:p>
            <a:pPr lvl="1"/>
            <a:r>
              <a:rPr lang="en-US" altLang="en-US" sz="3000" dirty="0">
                <a:solidFill>
                  <a:schemeClr val="accent1"/>
                </a:solidFill>
              </a:rPr>
              <a:t>Seasonal work</a:t>
            </a:r>
          </a:p>
          <a:p>
            <a:pPr lvl="1"/>
            <a:r>
              <a:rPr lang="en-US" altLang="en-US" sz="3000" dirty="0">
                <a:solidFill>
                  <a:schemeClr val="accent1"/>
                </a:solidFill>
              </a:rPr>
              <a:t>Changing jobs</a:t>
            </a:r>
          </a:p>
          <a:p>
            <a:pPr lvl="1"/>
            <a:r>
              <a:rPr lang="en-US" altLang="en-US" sz="3000" dirty="0">
                <a:solidFill>
                  <a:schemeClr val="accent1"/>
                </a:solidFill>
              </a:rPr>
              <a:t>Looking for 1</a:t>
            </a:r>
            <a:r>
              <a:rPr lang="en-US" altLang="en-US" sz="3000" baseline="30000" dirty="0">
                <a:solidFill>
                  <a:schemeClr val="accent1"/>
                </a:solidFill>
              </a:rPr>
              <a:t>st</a:t>
            </a:r>
            <a:r>
              <a:rPr lang="en-US" altLang="en-US" sz="3000" dirty="0">
                <a:solidFill>
                  <a:schemeClr val="accent1"/>
                </a:solidFill>
              </a:rPr>
              <a:t> job</a:t>
            </a:r>
          </a:p>
          <a:p>
            <a:pPr eaLnBrk="1" hangingPunct="1"/>
            <a:r>
              <a:rPr lang="en-US" altLang="en-US" sz="3200" dirty="0">
                <a:solidFill>
                  <a:schemeClr val="accent1"/>
                </a:solidFill>
              </a:rPr>
              <a:t>This is acceptable unemployment</a:t>
            </a:r>
          </a:p>
        </p:txBody>
      </p:sp>
      <p:sp>
        <p:nvSpPr>
          <p:cNvPr id="22530" name="Rectangle 2"/>
          <p:cNvSpPr>
            <a:spLocks noGrp="1"/>
          </p:cNvSpPr>
          <p:nvPr>
            <p:ph type="title"/>
          </p:nvPr>
        </p:nvSpPr>
        <p:spPr bwMode="auto"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Frictional</a:t>
            </a:r>
          </a:p>
        </p:txBody>
      </p:sp>
      <p:pic>
        <p:nvPicPr>
          <p:cNvPr id="22532" name="Picture 4" descr="MCj0089024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845049"/>
            <a:ext cx="1797050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j018329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154" y="4724400"/>
            <a:ext cx="1724025" cy="184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7" descr="MCj0279262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84448">
            <a:off x="5014758" y="2187165"/>
            <a:ext cx="1416050" cy="151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Astronomy Template">
  <a:themeElements>
    <a:clrScheme name="Astronomy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tronomy Template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stronomy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ronomy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ronomy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ronomy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ronomy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ronomy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ronomy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ronomy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ronomy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ronomy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ronomy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ronomy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4_Office Theme">
  <a:themeElements>
    <a:clrScheme name="14_Office Theme 1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FFFFFF"/>
      </a:accent3>
      <a:accent4>
        <a:srgbClr val="000000"/>
      </a:accent4>
      <a:accent5>
        <a:srgbClr val="AABBDF"/>
      </a:accent5>
      <a:accent6>
        <a:srgbClr val="008EC4"/>
      </a:accent6>
      <a:hlink>
        <a:srgbClr val="E2D700"/>
      </a:hlink>
      <a:folHlink>
        <a:srgbClr val="85DFD0"/>
      </a:folHlink>
    </a:clrScheme>
    <a:fontScheme name="14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4_Office Theme 1">
        <a:dk1>
          <a:srgbClr val="000000"/>
        </a:dk1>
        <a:lt1>
          <a:srgbClr val="FFFFFF"/>
        </a:lt1>
        <a:dk2>
          <a:srgbClr val="04617B"/>
        </a:dk2>
        <a:lt2>
          <a:srgbClr val="DBF5F9"/>
        </a:lt2>
        <a:accent1>
          <a:srgbClr val="0F6FC6"/>
        </a:accent1>
        <a:accent2>
          <a:srgbClr val="009DD9"/>
        </a:accent2>
        <a:accent3>
          <a:srgbClr val="FFFFFF"/>
        </a:accent3>
        <a:accent4>
          <a:srgbClr val="000000"/>
        </a:accent4>
        <a:accent5>
          <a:srgbClr val="AABBDF"/>
        </a:accent5>
        <a:accent6>
          <a:srgbClr val="008EC4"/>
        </a:accent6>
        <a:hlink>
          <a:srgbClr val="E2D700"/>
        </a:hlink>
        <a:folHlink>
          <a:srgbClr val="85DF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444</Words>
  <Application>Microsoft Office PowerPoint</Application>
  <PresentationFormat>On-screen Show (4:3)</PresentationFormat>
  <Paragraphs>102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32" baseType="lpstr">
      <vt:lpstr>Wingdings</vt:lpstr>
      <vt:lpstr>Star Jedi Outline</vt:lpstr>
      <vt:lpstr>Algerian</vt:lpstr>
      <vt:lpstr>Shonar Bangla</vt:lpstr>
      <vt:lpstr>Franklin Gothic Medium</vt:lpstr>
      <vt:lpstr>Arial</vt:lpstr>
      <vt:lpstr>Comic Sans MS</vt:lpstr>
      <vt:lpstr>Bookman Old Style</vt:lpstr>
      <vt:lpstr>Arial Black</vt:lpstr>
      <vt:lpstr>Calibri</vt:lpstr>
      <vt:lpstr>SF Collegiate</vt:lpstr>
      <vt:lpstr>Wingdings 2</vt:lpstr>
      <vt:lpstr>Office Theme</vt:lpstr>
      <vt:lpstr>1_Office Theme</vt:lpstr>
      <vt:lpstr>Astronomy Template</vt:lpstr>
      <vt:lpstr>14_Office Theme</vt:lpstr>
      <vt:lpstr>Grid</vt:lpstr>
      <vt:lpstr>Economic Indicators</vt:lpstr>
      <vt:lpstr>PowerPoint Presentation</vt:lpstr>
      <vt:lpstr>PowerPoint Presentation</vt:lpstr>
      <vt:lpstr>NOT Counted in GDP</vt:lpstr>
      <vt:lpstr>4 Components of GDP</vt:lpstr>
      <vt:lpstr>PowerPoint Presentation</vt:lpstr>
      <vt:lpstr>GDP= C+I+G+NX</vt:lpstr>
      <vt:lpstr>PowerPoint Presentation</vt:lpstr>
      <vt:lpstr>Frictional</vt:lpstr>
      <vt:lpstr>Structural</vt:lpstr>
      <vt:lpstr>Cyclical</vt:lpstr>
      <vt:lpstr>PowerPoint Presentation</vt:lpstr>
      <vt:lpstr>Effects of Changing CPI</vt:lpstr>
      <vt:lpstr>PowerPoint Presentation</vt:lpstr>
      <vt:lpstr>Relationship between GDP, Unemployment and CPI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 Indicators</dc:title>
  <dc:creator>Cobb County School District</dc:creator>
  <cp:lastModifiedBy>Samer Kaddah</cp:lastModifiedBy>
  <cp:revision>18</cp:revision>
  <dcterms:created xsi:type="dcterms:W3CDTF">2009-10-13T21:46:01Z</dcterms:created>
  <dcterms:modified xsi:type="dcterms:W3CDTF">2018-09-19T17:14:56Z</dcterms:modified>
</cp:coreProperties>
</file>