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08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5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14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51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47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46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58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421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54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6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47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4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8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23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9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54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9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6F138-2CEE-4EC3-9E72-881B2A03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55050"/>
            <a:ext cx="9601196" cy="654163"/>
          </a:xfrm>
        </p:spPr>
        <p:txBody>
          <a:bodyPr>
            <a:normAutofit fontScale="90000"/>
          </a:bodyPr>
          <a:lstStyle/>
          <a:p>
            <a:r>
              <a:rPr lang="en-US" dirty="0"/>
              <a:t>Determinants of Demand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10BA3-5009-46C5-B4BE-F16225FA96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5379" y="1309213"/>
            <a:ext cx="10655967" cy="391873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/>
              <a:t>Change in Demand</a:t>
            </a:r>
          </a:p>
          <a:p>
            <a:pPr lvl="1">
              <a:defRPr/>
            </a:pPr>
            <a:r>
              <a:rPr lang="en-US" altLang="en-US" sz="2400" b="1" u="sng" dirty="0"/>
              <a:t>I</a:t>
            </a:r>
            <a:r>
              <a:rPr lang="en-US" altLang="en-US" sz="2400" dirty="0"/>
              <a:t>ncome of consumers</a:t>
            </a:r>
            <a:endParaRPr lang="en-US" altLang="en-US" sz="2400" b="1" u="sng" dirty="0"/>
          </a:p>
          <a:p>
            <a:pPr lvl="1" eaLnBrk="1" hangingPunct="1">
              <a:defRPr/>
            </a:pPr>
            <a:r>
              <a:rPr lang="en-US" altLang="en-US" sz="2400" b="1" u="sng" dirty="0"/>
              <a:t>N</a:t>
            </a:r>
            <a:r>
              <a:rPr lang="en-US" altLang="en-US" sz="2400" dirty="0"/>
              <a:t>umber of consumers</a:t>
            </a:r>
          </a:p>
          <a:p>
            <a:pPr lvl="1">
              <a:defRPr/>
            </a:pPr>
            <a:r>
              <a:rPr lang="en-US" altLang="en-US" sz="2400" b="1" u="sng" dirty="0"/>
              <a:t>S</a:t>
            </a:r>
            <a:r>
              <a:rPr lang="en-US" altLang="en-US" sz="2400" dirty="0"/>
              <a:t>ubstitute price change</a:t>
            </a:r>
          </a:p>
          <a:p>
            <a:pPr lvl="1" eaLnBrk="1" hangingPunct="1">
              <a:defRPr/>
            </a:pPr>
            <a:r>
              <a:rPr lang="en-US" altLang="en-US" sz="2400" b="1" u="sng" dirty="0"/>
              <a:t>E</a:t>
            </a:r>
            <a:r>
              <a:rPr lang="en-US" altLang="en-US" sz="2400" dirty="0"/>
              <a:t>xpectations</a:t>
            </a:r>
          </a:p>
          <a:p>
            <a:pPr lvl="1">
              <a:defRPr/>
            </a:pPr>
            <a:r>
              <a:rPr lang="en-US" altLang="en-US" sz="2400" b="1" u="sng" dirty="0"/>
              <a:t>C</a:t>
            </a:r>
            <a:r>
              <a:rPr lang="en-US" altLang="en-US" sz="2400" dirty="0"/>
              <a:t>omplement price change</a:t>
            </a:r>
          </a:p>
          <a:p>
            <a:pPr lvl="1" eaLnBrk="1" hangingPunct="1">
              <a:defRPr/>
            </a:pPr>
            <a:r>
              <a:rPr lang="en-US" altLang="en-US" sz="2400" b="1" u="sng" dirty="0"/>
              <a:t>T</a:t>
            </a:r>
            <a:r>
              <a:rPr lang="en-US" altLang="en-US" sz="2400" dirty="0"/>
              <a:t>astes or preferences </a:t>
            </a:r>
          </a:p>
          <a:p>
            <a:pPr lvl="1" eaLnBrk="1" hangingPunct="1">
              <a:defRPr/>
            </a:pPr>
            <a:r>
              <a:rPr lang="en-US" altLang="en-US" sz="2400" dirty="0"/>
              <a:t>This results in a shift in the demand curve, either to the left or right.</a:t>
            </a:r>
          </a:p>
          <a:p>
            <a:pPr lvl="1" eaLnBrk="1" hangingPunct="1">
              <a:defRPr/>
            </a:pPr>
            <a:r>
              <a:rPr lang="en-US" altLang="en-US" sz="2400" dirty="0"/>
              <a:t>Causes a change that alters the quantity demanded at every price</a:t>
            </a:r>
            <a:r>
              <a:rPr lang="en-US" alt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6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4">
            <a:extLst>
              <a:ext uri="{FF2B5EF4-FFF2-40B4-BE49-F238E27FC236}">
                <a16:creationId xmlns:a16="http://schemas.microsoft.com/office/drawing/2014/main" id="{72AE38CB-33F5-43D0-AA49-64DD3E136A16}"/>
              </a:ext>
            </a:extLst>
          </p:cNvPr>
          <p:cNvSpPr>
            <a:spLocks/>
          </p:cNvSpPr>
          <p:nvPr/>
        </p:nvSpPr>
        <p:spPr bwMode="auto">
          <a:xfrm>
            <a:off x="2871788" y="1182688"/>
            <a:ext cx="7042150" cy="4818062"/>
          </a:xfrm>
          <a:custGeom>
            <a:avLst/>
            <a:gdLst>
              <a:gd name="T0" fmla="*/ 0 w 4436"/>
              <a:gd name="T1" fmla="*/ 0 h 3035"/>
              <a:gd name="T2" fmla="*/ 0 w 4436"/>
              <a:gd name="T3" fmla="*/ 2147483647 h 3035"/>
              <a:gd name="T4" fmla="*/ 2147483647 w 4436"/>
              <a:gd name="T5" fmla="*/ 2147483647 h 30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36" h="3035">
                <a:moveTo>
                  <a:pt x="0" y="0"/>
                </a:moveTo>
                <a:lnTo>
                  <a:pt x="0" y="3035"/>
                </a:lnTo>
                <a:lnTo>
                  <a:pt x="4436" y="303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3842F73C-90A4-4A78-8CE9-DB27425467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03751" y="1912938"/>
            <a:ext cx="3281363" cy="3149600"/>
          </a:xfrm>
          <a:prstGeom prst="line">
            <a:avLst/>
          </a:prstGeom>
          <a:noFill/>
          <a:ln w="61913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161BEAE8-79EB-4B88-8716-391B153BE1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1" y="1390650"/>
            <a:ext cx="3281363" cy="3149600"/>
          </a:xfrm>
          <a:prstGeom prst="line">
            <a:avLst/>
          </a:prstGeom>
          <a:noFill/>
          <a:ln w="61913">
            <a:solidFill>
              <a:srgbClr val="5F16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630F96F4-324E-4D53-86BD-B91E59E8D1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16250" y="2433639"/>
            <a:ext cx="3302000" cy="3170237"/>
          </a:xfrm>
          <a:prstGeom prst="line">
            <a:avLst/>
          </a:prstGeom>
          <a:noFill/>
          <a:ln w="61913">
            <a:solidFill>
              <a:srgbClr val="6518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59BDFBE0-2DA4-4188-96F1-8E3BCE8EB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1" y="2871789"/>
            <a:ext cx="1858963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55EF0A7E-1248-43B8-BF3B-05FB21A401C4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749800" y="3935414"/>
            <a:ext cx="1860550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8920" name="Rectangle 10">
            <a:extLst>
              <a:ext uri="{FF2B5EF4-FFF2-40B4-BE49-F238E27FC236}">
                <a16:creationId xmlns:a16="http://schemas.microsoft.com/office/drawing/2014/main" id="{3528E2F2-2DFB-4782-9575-1FE4966D0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1157289"/>
            <a:ext cx="846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Price of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21" name="Rectangle 11">
            <a:extLst>
              <a:ext uri="{FF2B5EF4-FFF2-40B4-BE49-F238E27FC236}">
                <a16:creationId xmlns:a16="http://schemas.microsoft.com/office/drawing/2014/main" id="{B8C89B49-7B77-463D-BB70-7B95BB408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513" y="1436689"/>
            <a:ext cx="11156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Ice-Cream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22" name="Rectangle 12">
            <a:extLst>
              <a:ext uri="{FF2B5EF4-FFF2-40B4-BE49-F238E27FC236}">
                <a16:creationId xmlns:a16="http://schemas.microsoft.com/office/drawing/2014/main" id="{0E76C0BD-E6A4-4B2F-AE49-C472A84A7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9" y="1716089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23" name="Rectangle 13">
            <a:extLst>
              <a:ext uri="{FF2B5EF4-FFF2-40B4-BE49-F238E27FC236}">
                <a16:creationId xmlns:a16="http://schemas.microsoft.com/office/drawing/2014/main" id="{67773B80-504E-4948-824C-DB455A32B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188" y="6102351"/>
            <a:ext cx="12182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Quantity of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24" name="Rectangle 14">
            <a:extLst>
              <a:ext uri="{FF2B5EF4-FFF2-40B4-BE49-F238E27FC236}">
                <a16:creationId xmlns:a16="http://schemas.microsoft.com/office/drawing/2014/main" id="{A2A02AAC-0F94-4926-9E7A-9234DA05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1" y="6381751"/>
            <a:ext cx="18851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Ice-Cream Cones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4351" name="Group 15">
            <a:extLst>
              <a:ext uri="{FF2B5EF4-FFF2-40B4-BE49-F238E27FC236}">
                <a16:creationId xmlns:a16="http://schemas.microsoft.com/office/drawing/2014/main" id="{55088890-A5B2-45FA-830C-7055D30B398A}"/>
              </a:ext>
            </a:extLst>
          </p:cNvPr>
          <p:cNvGrpSpPr>
            <a:grpSpLocks/>
          </p:cNvGrpSpPr>
          <p:nvPr/>
        </p:nvGrpSpPr>
        <p:grpSpPr bwMode="auto">
          <a:xfrm>
            <a:off x="5748339" y="2225675"/>
            <a:ext cx="1190625" cy="604838"/>
            <a:chOff x="2717" y="1402"/>
            <a:chExt cx="750" cy="381"/>
          </a:xfrm>
        </p:grpSpPr>
        <p:sp>
          <p:nvSpPr>
            <p:cNvPr id="38947" name="Rectangle 16">
              <a:extLst>
                <a:ext uri="{FF2B5EF4-FFF2-40B4-BE49-F238E27FC236}">
                  <a16:creationId xmlns:a16="http://schemas.microsoft.com/office/drawing/2014/main" id="{4B85CB87-B32A-4F8E-855B-E443AD12E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7" y="1402"/>
              <a:ext cx="750" cy="38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8948" name="Rectangle 17">
              <a:extLst>
                <a:ext uri="{FF2B5EF4-FFF2-40B4-BE49-F238E27FC236}">
                  <a16:creationId xmlns:a16="http://schemas.microsoft.com/office/drawing/2014/main" id="{596291DB-8E39-4F45-95D0-5E2339F03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" y="141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Increase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49" name="Rectangle 18">
              <a:extLst>
                <a:ext uri="{FF2B5EF4-FFF2-40B4-BE49-F238E27FC236}">
                  <a16:creationId xmlns:a16="http://schemas.microsoft.com/office/drawing/2014/main" id="{8BEF6E8F-BCAF-43F3-9191-CE7AD9838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" y="1595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in demand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4355" name="Group 19">
            <a:extLst>
              <a:ext uri="{FF2B5EF4-FFF2-40B4-BE49-F238E27FC236}">
                <a16:creationId xmlns:a16="http://schemas.microsoft.com/office/drawing/2014/main" id="{6F5CA9A5-39A7-49B3-A379-445E0FF0EEDD}"/>
              </a:ext>
            </a:extLst>
          </p:cNvPr>
          <p:cNvGrpSpPr>
            <a:grpSpLocks/>
          </p:cNvGrpSpPr>
          <p:nvPr/>
        </p:nvGrpSpPr>
        <p:grpSpPr bwMode="auto">
          <a:xfrm>
            <a:off x="5394326" y="4006851"/>
            <a:ext cx="1190625" cy="625475"/>
            <a:chOff x="2362" y="2492"/>
            <a:chExt cx="750" cy="394"/>
          </a:xfrm>
        </p:grpSpPr>
        <p:sp>
          <p:nvSpPr>
            <p:cNvPr id="38944" name="Rectangle 20">
              <a:extLst>
                <a:ext uri="{FF2B5EF4-FFF2-40B4-BE49-F238E27FC236}">
                  <a16:creationId xmlns:a16="http://schemas.microsoft.com/office/drawing/2014/main" id="{1A0E82F7-5575-42E1-8C0E-228B8F759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" y="2492"/>
              <a:ext cx="750" cy="39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8945" name="Rectangle 21">
              <a:extLst>
                <a:ext uri="{FF2B5EF4-FFF2-40B4-BE49-F238E27FC236}">
                  <a16:creationId xmlns:a16="http://schemas.microsoft.com/office/drawing/2014/main" id="{38F34E23-2836-44E2-8DC6-FA820C3F9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2520"/>
              <a:ext cx="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Decrease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46" name="Rectangle 22">
              <a:extLst>
                <a:ext uri="{FF2B5EF4-FFF2-40B4-BE49-F238E27FC236}">
                  <a16:creationId xmlns:a16="http://schemas.microsoft.com/office/drawing/2014/main" id="{80EA8857-61B0-40D1-A9FA-310D9C7ED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2696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in demand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4359" name="Group 23">
            <a:extLst>
              <a:ext uri="{FF2B5EF4-FFF2-40B4-BE49-F238E27FC236}">
                <a16:creationId xmlns:a16="http://schemas.microsoft.com/office/drawing/2014/main" id="{9129F813-A3D6-4E5E-841C-F0DB9BB79FA8}"/>
              </a:ext>
            </a:extLst>
          </p:cNvPr>
          <p:cNvGrpSpPr>
            <a:grpSpLocks/>
          </p:cNvGrpSpPr>
          <p:nvPr/>
        </p:nvGrpSpPr>
        <p:grpSpPr bwMode="auto">
          <a:xfrm>
            <a:off x="5373690" y="5689609"/>
            <a:ext cx="1825625" cy="312738"/>
            <a:chOff x="2425" y="3584"/>
            <a:chExt cx="1150" cy="197"/>
          </a:xfrm>
        </p:grpSpPr>
        <p:sp>
          <p:nvSpPr>
            <p:cNvPr id="38941" name="Rectangle 24">
              <a:extLst>
                <a:ext uri="{FF2B5EF4-FFF2-40B4-BE49-F238E27FC236}">
                  <a16:creationId xmlns:a16="http://schemas.microsoft.com/office/drawing/2014/main" id="{D1793E96-20B6-4066-B066-66F4CBB6B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5" y="3584"/>
              <a:ext cx="102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Demand curve, 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42" name="Rectangle 25">
              <a:extLst>
                <a:ext uri="{FF2B5EF4-FFF2-40B4-BE49-F238E27FC236}">
                  <a16:creationId xmlns:a16="http://schemas.microsoft.com/office/drawing/2014/main" id="{2B98C5C2-5F0F-4477-A9D2-3DB04544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5" y="3584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43" name="Rectangle 26">
              <a:extLst>
                <a:ext uri="{FF2B5EF4-FFF2-40B4-BE49-F238E27FC236}">
                  <a16:creationId xmlns:a16="http://schemas.microsoft.com/office/drawing/2014/main" id="{C1B8DB57-8DB3-4C7D-B5E5-A02C9ED34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3655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4363" name="Group 27">
            <a:extLst>
              <a:ext uri="{FF2B5EF4-FFF2-40B4-BE49-F238E27FC236}">
                <a16:creationId xmlns:a16="http://schemas.microsoft.com/office/drawing/2014/main" id="{2EA33A3D-25CB-46D6-8D84-FFC23E643F07}"/>
              </a:ext>
            </a:extLst>
          </p:cNvPr>
          <p:cNvGrpSpPr>
            <a:grpSpLocks/>
          </p:cNvGrpSpPr>
          <p:nvPr/>
        </p:nvGrpSpPr>
        <p:grpSpPr bwMode="auto">
          <a:xfrm>
            <a:off x="7419973" y="5151443"/>
            <a:ext cx="923925" cy="593725"/>
            <a:chOff x="3714" y="3245"/>
            <a:chExt cx="582" cy="374"/>
          </a:xfrm>
        </p:grpSpPr>
        <p:sp>
          <p:nvSpPr>
            <p:cNvPr id="38937" name="Rectangle 28">
              <a:extLst>
                <a:ext uri="{FF2B5EF4-FFF2-40B4-BE49-F238E27FC236}">
                  <a16:creationId xmlns:a16="http://schemas.microsoft.com/office/drawing/2014/main" id="{30542A2F-D255-4DF1-8D22-DE2093DF2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" y="3245"/>
              <a:ext cx="54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Demand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8" name="Rectangle 29">
              <a:extLst>
                <a:ext uri="{FF2B5EF4-FFF2-40B4-BE49-F238E27FC236}">
                  <a16:creationId xmlns:a16="http://schemas.microsoft.com/office/drawing/2014/main" id="{BD9F453B-3C28-4596-9EA3-3D0DDA62B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" y="3421"/>
              <a:ext cx="4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curve, 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9" name="Rectangle 30">
              <a:extLst>
                <a:ext uri="{FF2B5EF4-FFF2-40B4-BE49-F238E27FC236}">
                  <a16:creationId xmlns:a16="http://schemas.microsoft.com/office/drawing/2014/main" id="{BC486CB5-7C3A-4BE0-82F6-DA2221E10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3421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40" name="Rectangle 31">
              <a:extLst>
                <a:ext uri="{FF2B5EF4-FFF2-40B4-BE49-F238E27FC236}">
                  <a16:creationId xmlns:a16="http://schemas.microsoft.com/office/drawing/2014/main" id="{60B6BE86-D3EF-497A-8257-B9585F5A1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3493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4368" name="Group 32">
            <a:extLst>
              <a:ext uri="{FF2B5EF4-FFF2-40B4-BE49-F238E27FC236}">
                <a16:creationId xmlns:a16="http://schemas.microsoft.com/office/drawing/2014/main" id="{16782ADB-3070-4F4C-A2E7-6B0E81EC1851}"/>
              </a:ext>
            </a:extLst>
          </p:cNvPr>
          <p:cNvGrpSpPr>
            <a:grpSpLocks/>
          </p:cNvGrpSpPr>
          <p:nvPr/>
        </p:nvGrpSpPr>
        <p:grpSpPr bwMode="auto">
          <a:xfrm>
            <a:off x="8969372" y="4613272"/>
            <a:ext cx="923925" cy="593725"/>
            <a:chOff x="4690" y="2906"/>
            <a:chExt cx="582" cy="374"/>
          </a:xfrm>
        </p:grpSpPr>
        <p:sp>
          <p:nvSpPr>
            <p:cNvPr id="38933" name="Rectangle 33">
              <a:extLst>
                <a:ext uri="{FF2B5EF4-FFF2-40B4-BE49-F238E27FC236}">
                  <a16:creationId xmlns:a16="http://schemas.microsoft.com/office/drawing/2014/main" id="{24228D62-5180-4466-AE8B-A38C0024D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" y="2906"/>
              <a:ext cx="54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Demand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4" name="Rectangle 34">
              <a:extLst>
                <a:ext uri="{FF2B5EF4-FFF2-40B4-BE49-F238E27FC236}">
                  <a16:creationId xmlns:a16="http://schemas.microsoft.com/office/drawing/2014/main" id="{7CC8CEB8-D5B4-4529-9E31-F9DB1B307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0" y="3082"/>
              <a:ext cx="43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curve, 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5" name="Rectangle 35">
              <a:extLst>
                <a:ext uri="{FF2B5EF4-FFF2-40B4-BE49-F238E27FC236}">
                  <a16:creationId xmlns:a16="http://schemas.microsoft.com/office/drawing/2014/main" id="{524E7147-E804-4D97-AB68-3436F72CD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" y="3082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936" name="Rectangle 36">
              <a:extLst>
                <a:ext uri="{FF2B5EF4-FFF2-40B4-BE49-F238E27FC236}">
                  <a16:creationId xmlns:a16="http://schemas.microsoft.com/office/drawing/2014/main" id="{8E0AD053-5FEE-429E-B30A-995C029E2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3" y="3154"/>
              <a:ext cx="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8930" name="Rectangle 37">
            <a:extLst>
              <a:ext uri="{FF2B5EF4-FFF2-40B4-BE49-F238E27FC236}">
                <a16:creationId xmlns:a16="http://schemas.microsoft.com/office/drawing/2014/main" id="{A4BDB098-3F33-4C0F-8549-8A135206D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6116639"/>
            <a:ext cx="1282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31" name="Rectangle 38">
            <a:extLst>
              <a:ext uri="{FF2B5EF4-FFF2-40B4-BE49-F238E27FC236}">
                <a16:creationId xmlns:a16="http://schemas.microsoft.com/office/drawing/2014/main" id="{BA3B1450-6368-4874-911D-A74C67512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782" y="419082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Shifts in the Demand Curve</a:t>
            </a:r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F46D4DE0-286E-48AC-925A-3B7E217E1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838201"/>
            <a:ext cx="1981200" cy="1465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 increase is always to the right and a decrease is always to the left.</a:t>
            </a:r>
          </a:p>
        </p:txBody>
      </p:sp>
    </p:spTree>
    <p:extLst>
      <p:ext uri="{BB962C8B-B14F-4D97-AF65-F5344CB8AC3E}">
        <p14:creationId xmlns:p14="http://schemas.microsoft.com/office/powerpoint/2010/main" val="424404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1FB5696-428B-4470-A184-8FE2D7238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Shifts and Changes in Demand cont.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37D163E-6156-4B49-A52B-E17221ACC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A closer look at changes in income</a:t>
            </a:r>
          </a:p>
          <a:p>
            <a:pPr lvl="1" eaLnBrk="1" hangingPunct="1"/>
            <a:r>
              <a:rPr lang="en-US" altLang="en-US" dirty="0"/>
              <a:t>Normal Good</a:t>
            </a:r>
          </a:p>
          <a:p>
            <a:pPr lvl="2" eaLnBrk="1" hangingPunct="1"/>
            <a:r>
              <a:rPr lang="en-US" altLang="en-US" dirty="0"/>
              <a:t>A good that consumers 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	demand more when their 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	incomes increase</a:t>
            </a:r>
          </a:p>
          <a:p>
            <a:pPr lvl="1" eaLnBrk="1" hangingPunct="1"/>
            <a:r>
              <a:rPr lang="en-US" altLang="en-US" dirty="0"/>
              <a:t>Inferior Good</a:t>
            </a:r>
          </a:p>
          <a:p>
            <a:pPr lvl="2" eaLnBrk="1" hangingPunct="1"/>
            <a:r>
              <a:rPr lang="en-US" altLang="en-US" dirty="0"/>
              <a:t>A good that consumers 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	demand less when their </a:t>
            </a:r>
          </a:p>
          <a:p>
            <a:pPr lvl="2" eaLnBrk="1" hangingPunct="1">
              <a:buFontTx/>
              <a:buNone/>
            </a:pPr>
            <a:r>
              <a:rPr lang="en-US" altLang="en-US" dirty="0"/>
              <a:t>	incomes increase</a:t>
            </a:r>
          </a:p>
        </p:txBody>
      </p:sp>
      <p:pic>
        <p:nvPicPr>
          <p:cNvPr id="15365" name="Picture 5" descr="spam">
            <a:extLst>
              <a:ext uri="{FF2B5EF4-FFF2-40B4-BE49-F238E27FC236}">
                <a16:creationId xmlns:a16="http://schemas.microsoft.com/office/drawing/2014/main" id="{361FF334-7E32-4B6C-954A-189A1FF01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7" y="3674871"/>
            <a:ext cx="3200400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fooding">
            <a:extLst>
              <a:ext uri="{FF2B5EF4-FFF2-40B4-BE49-F238E27FC236}">
                <a16:creationId xmlns:a16="http://schemas.microsoft.com/office/drawing/2014/main" id="{ED8C088F-2E9E-46C1-977C-5EDD7FC84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443" y="1341437"/>
            <a:ext cx="25177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21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4">
            <a:extLst>
              <a:ext uri="{FF2B5EF4-FFF2-40B4-BE49-F238E27FC236}">
                <a16:creationId xmlns:a16="http://schemas.microsoft.com/office/drawing/2014/main" id="{0DB6537A-ADE8-4807-8E5E-69B24C7E6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0963" name="Line 5">
            <a:extLst>
              <a:ext uri="{FF2B5EF4-FFF2-40B4-BE49-F238E27FC236}">
                <a16:creationId xmlns:a16="http://schemas.microsoft.com/office/drawing/2014/main" id="{DA2C4225-C359-4215-AD16-88B17B356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0964" name="Text Box 6">
            <a:extLst>
              <a:ext uri="{FF2B5EF4-FFF2-40B4-BE49-F238E27FC236}">
                <a16:creationId xmlns:a16="http://schemas.microsoft.com/office/drawing/2014/main" id="{66FD144F-411D-49EE-80B6-DB76E2D83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812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$3.00</a:t>
            </a:r>
          </a:p>
        </p:txBody>
      </p:sp>
      <p:sp>
        <p:nvSpPr>
          <p:cNvPr id="40965" name="Text Box 7">
            <a:extLst>
              <a:ext uri="{FF2B5EF4-FFF2-40B4-BE49-F238E27FC236}">
                <a16:creationId xmlns:a16="http://schemas.microsoft.com/office/drawing/2014/main" id="{66DBF210-1C7A-4244-BC90-A3E9403F8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908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2.50</a:t>
            </a:r>
          </a:p>
        </p:txBody>
      </p:sp>
      <p:sp>
        <p:nvSpPr>
          <p:cNvPr id="40966" name="Text Box 8">
            <a:extLst>
              <a:ext uri="{FF2B5EF4-FFF2-40B4-BE49-F238E27FC236}">
                <a16:creationId xmlns:a16="http://schemas.microsoft.com/office/drawing/2014/main" id="{7C9824FB-3189-4B20-AF2C-FAEAD2F7F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766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2.00</a:t>
            </a:r>
          </a:p>
        </p:txBody>
      </p:sp>
      <p:sp>
        <p:nvSpPr>
          <p:cNvPr id="40967" name="Text Box 9">
            <a:extLst>
              <a:ext uri="{FF2B5EF4-FFF2-40B4-BE49-F238E27FC236}">
                <a16:creationId xmlns:a16="http://schemas.microsoft.com/office/drawing/2014/main" id="{78C18293-C755-453E-A792-AB99ED87F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862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1.50</a:t>
            </a:r>
          </a:p>
        </p:txBody>
      </p:sp>
      <p:sp>
        <p:nvSpPr>
          <p:cNvPr id="40968" name="Text Box 10">
            <a:extLst>
              <a:ext uri="{FF2B5EF4-FFF2-40B4-BE49-F238E27FC236}">
                <a16:creationId xmlns:a16="http://schemas.microsoft.com/office/drawing/2014/main" id="{B16D1EC9-F8A2-40F0-AA6C-F216A43DF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958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1.00</a:t>
            </a:r>
          </a:p>
        </p:txBody>
      </p:sp>
      <p:sp>
        <p:nvSpPr>
          <p:cNvPr id="40969" name="Text Box 11">
            <a:extLst>
              <a:ext uri="{FF2B5EF4-FFF2-40B4-BE49-F238E27FC236}">
                <a16:creationId xmlns:a16="http://schemas.microsoft.com/office/drawing/2014/main" id="{D065C06F-AD16-4FA2-A098-0DEF1ADEC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816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0.50</a:t>
            </a:r>
          </a:p>
        </p:txBody>
      </p:sp>
      <p:sp>
        <p:nvSpPr>
          <p:cNvPr id="40970" name="Text Box 12">
            <a:extLst>
              <a:ext uri="{FF2B5EF4-FFF2-40B4-BE49-F238E27FC236}">
                <a16:creationId xmlns:a16="http://schemas.microsoft.com/office/drawing/2014/main" id="{C1C50D28-9E4C-4F7B-B848-C7CA1C9A6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40971" name="Text Box 13">
            <a:extLst>
              <a:ext uri="{FF2B5EF4-FFF2-40B4-BE49-F238E27FC236}">
                <a16:creationId xmlns:a16="http://schemas.microsoft.com/office/drawing/2014/main" id="{B2EC5ACB-B560-4DDC-B740-6315E68A4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40972" name="Text Box 14">
            <a:extLst>
              <a:ext uri="{FF2B5EF4-FFF2-40B4-BE49-F238E27FC236}">
                <a16:creationId xmlns:a16="http://schemas.microsoft.com/office/drawing/2014/main" id="{6E093637-55A3-41F7-AE80-DADA3A6E7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40973" name="Text Box 15">
            <a:extLst>
              <a:ext uri="{FF2B5EF4-FFF2-40B4-BE49-F238E27FC236}">
                <a16:creationId xmlns:a16="http://schemas.microsoft.com/office/drawing/2014/main" id="{86B88E6A-6E39-4E90-98A1-5A4BD3C86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40974" name="Text Box 16">
            <a:extLst>
              <a:ext uri="{FF2B5EF4-FFF2-40B4-BE49-F238E27FC236}">
                <a16:creationId xmlns:a16="http://schemas.microsoft.com/office/drawing/2014/main" id="{B1C28020-596C-48E6-B421-F38B5DB88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40975" name="Text Box 17">
            <a:extLst>
              <a:ext uri="{FF2B5EF4-FFF2-40B4-BE49-F238E27FC236}">
                <a16:creationId xmlns:a16="http://schemas.microsoft.com/office/drawing/2014/main" id="{40B2095A-9FFB-4F73-B2A0-2CEBA4714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40976" name="Text Box 18">
            <a:extLst>
              <a:ext uri="{FF2B5EF4-FFF2-40B4-BE49-F238E27FC236}">
                <a16:creationId xmlns:a16="http://schemas.microsoft.com/office/drawing/2014/main" id="{7AA25F89-25D1-4861-85E2-0C9DA8301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0977" name="Text Box 19">
            <a:extLst>
              <a:ext uri="{FF2B5EF4-FFF2-40B4-BE49-F238E27FC236}">
                <a16:creationId xmlns:a16="http://schemas.microsoft.com/office/drawing/2014/main" id="{F5F02BF7-099D-4B1F-BC98-7FB758C84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40978" name="Text Box 20">
            <a:extLst>
              <a:ext uri="{FF2B5EF4-FFF2-40B4-BE49-F238E27FC236}">
                <a16:creationId xmlns:a16="http://schemas.microsoft.com/office/drawing/2014/main" id="{C867E75E-E5BF-4BF0-B654-34A3FE50B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40979" name="Text Box 21">
            <a:extLst>
              <a:ext uri="{FF2B5EF4-FFF2-40B4-BE49-F238E27FC236}">
                <a16:creationId xmlns:a16="http://schemas.microsoft.com/office/drawing/2014/main" id="{12BA5084-18B6-4CCE-9D52-BC9001FDE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40980" name="Text Box 22">
            <a:extLst>
              <a:ext uri="{FF2B5EF4-FFF2-40B4-BE49-F238E27FC236}">
                <a16:creationId xmlns:a16="http://schemas.microsoft.com/office/drawing/2014/main" id="{1007E35B-5035-42BA-8C73-9FC9A3B5F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40981" name="Text Box 23">
            <a:extLst>
              <a:ext uri="{FF2B5EF4-FFF2-40B4-BE49-F238E27FC236}">
                <a16:creationId xmlns:a16="http://schemas.microsoft.com/office/drawing/2014/main" id="{70B6444B-D6F1-4DAF-8075-F09B808B9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40982" name="Text Box 24">
            <a:extLst>
              <a:ext uri="{FF2B5EF4-FFF2-40B4-BE49-F238E27FC236}">
                <a16:creationId xmlns:a16="http://schemas.microsoft.com/office/drawing/2014/main" id="{871247D4-70F3-4145-ACB3-0B802C591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41605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Price of Hamburgers</a:t>
            </a:r>
          </a:p>
        </p:txBody>
      </p:sp>
      <p:sp>
        <p:nvSpPr>
          <p:cNvPr id="40983" name="Text Box 25">
            <a:extLst>
              <a:ext uri="{FF2B5EF4-FFF2-40B4-BE49-F238E27FC236}">
                <a16:creationId xmlns:a16="http://schemas.microsoft.com/office/drawing/2014/main" id="{0F470749-07C3-4F0D-ABF7-D204DF29C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7150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Quantity of Hamburgers</a:t>
            </a:r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D0CC5309-33B4-4315-9E63-4D7F34EAF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676400"/>
            <a:ext cx="4648200" cy="3962400"/>
          </a:xfrm>
          <a:prstGeom prst="line">
            <a:avLst/>
          </a:prstGeom>
          <a:noFill/>
          <a:ln w="57150">
            <a:solidFill>
              <a:srgbClr val="423A6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7435" name="AutoShape 27">
            <a:extLst>
              <a:ext uri="{FF2B5EF4-FFF2-40B4-BE49-F238E27FC236}">
                <a16:creationId xmlns:a16="http://schemas.microsoft.com/office/drawing/2014/main" id="{C661E181-A716-4B90-A0FC-E82575B5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6576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accent2"/>
          </a:solidFill>
          <a:ln w="12700">
            <a:solidFill>
              <a:srgbClr val="FAFD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36" name="Rectangle 28">
            <a:extLst>
              <a:ext uri="{FF2B5EF4-FFF2-40B4-BE49-F238E27FC236}">
                <a16:creationId xmlns:a16="http://schemas.microsoft.com/office/drawing/2014/main" id="{975796C3-36BE-42C3-B0F5-492140954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048000"/>
            <a:ext cx="127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Increase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demand</a:t>
            </a:r>
          </a:p>
        </p:txBody>
      </p:sp>
      <p:sp>
        <p:nvSpPr>
          <p:cNvPr id="17437" name="Text Box 29">
            <a:extLst>
              <a:ext uri="{FF2B5EF4-FFF2-40B4-BE49-F238E27FC236}">
                <a16:creationId xmlns:a16="http://schemas.microsoft.com/office/drawing/2014/main" id="{1256EE4E-973C-4801-AA1A-FD40766C4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981200"/>
            <a:ext cx="23622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940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 increase in income...</a:t>
            </a:r>
          </a:p>
        </p:txBody>
      </p:sp>
      <p:sp>
        <p:nvSpPr>
          <p:cNvPr id="40988" name="Text Box 30">
            <a:extLst>
              <a:ext uri="{FF2B5EF4-FFF2-40B4-BE49-F238E27FC236}">
                <a16:creationId xmlns:a16="http://schemas.microsoft.com/office/drawing/2014/main" id="{537DB074-8741-4F81-90F9-69A9128E7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562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39" name="Text Box 31">
            <a:extLst>
              <a:ext uri="{FF2B5EF4-FFF2-40B4-BE49-F238E27FC236}">
                <a16:creationId xmlns:a16="http://schemas.microsoft.com/office/drawing/2014/main" id="{8264673A-5B95-4729-83FA-984144FA4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5181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0" name="Rectangle 32">
            <a:extLst>
              <a:ext uri="{FF2B5EF4-FFF2-40B4-BE49-F238E27FC236}">
                <a16:creationId xmlns:a16="http://schemas.microsoft.com/office/drawing/2014/main" id="{ECC0E65D-AEDD-40BC-A412-5C676D1DB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334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Consumer Income</a:t>
            </a:r>
            <a:b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 Good</a:t>
            </a:r>
          </a:p>
        </p:txBody>
      </p:sp>
      <p:sp>
        <p:nvSpPr>
          <p:cNvPr id="40991" name="Line 33">
            <a:extLst>
              <a:ext uri="{FF2B5EF4-FFF2-40B4-BE49-F238E27FC236}">
                <a16:creationId xmlns:a16="http://schemas.microsoft.com/office/drawing/2014/main" id="{B6FACBE6-B3F6-4F83-BAB0-347F818A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6172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0992" name="Text Box 34">
            <a:extLst>
              <a:ext uri="{FF2B5EF4-FFF2-40B4-BE49-F238E27FC236}">
                <a16:creationId xmlns:a16="http://schemas.microsoft.com/office/drawing/2014/main" id="{E44B3DD2-01DC-4976-A3F2-55DB2152D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9421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 animBg="1"/>
      <p:bldP spid="17436" grpId="0" autoUpdateAnimBg="0"/>
      <p:bldP spid="17437" grpId="0" animBg="1" autoUpdateAnimBg="0"/>
      <p:bldP spid="174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4">
            <a:extLst>
              <a:ext uri="{FF2B5EF4-FFF2-40B4-BE49-F238E27FC236}">
                <a16:creationId xmlns:a16="http://schemas.microsoft.com/office/drawing/2014/main" id="{52B03304-04A9-4D66-A175-301F3BBF0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1987" name="Line 5">
            <a:extLst>
              <a:ext uri="{FF2B5EF4-FFF2-40B4-BE49-F238E27FC236}">
                <a16:creationId xmlns:a16="http://schemas.microsoft.com/office/drawing/2014/main" id="{5575A612-BA98-4A6D-88FA-10B87DFBC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1988" name="Line 6">
            <a:extLst>
              <a:ext uri="{FF2B5EF4-FFF2-40B4-BE49-F238E27FC236}">
                <a16:creationId xmlns:a16="http://schemas.microsoft.com/office/drawing/2014/main" id="{764639C3-0B86-480C-8FE3-7125CA693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1989" name="Text Box 7">
            <a:extLst>
              <a:ext uri="{FF2B5EF4-FFF2-40B4-BE49-F238E27FC236}">
                <a16:creationId xmlns:a16="http://schemas.microsoft.com/office/drawing/2014/main" id="{182D3DD3-1CDC-4AC3-8FB7-085F363E6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81201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$3.00</a:t>
            </a:r>
          </a:p>
        </p:txBody>
      </p:sp>
      <p:sp>
        <p:nvSpPr>
          <p:cNvPr id="41990" name="Text Box 8">
            <a:extLst>
              <a:ext uri="{FF2B5EF4-FFF2-40B4-BE49-F238E27FC236}">
                <a16:creationId xmlns:a16="http://schemas.microsoft.com/office/drawing/2014/main" id="{87698E47-64A8-4458-A51C-469F0A76F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908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2.50</a:t>
            </a:r>
          </a:p>
        </p:txBody>
      </p:sp>
      <p:sp>
        <p:nvSpPr>
          <p:cNvPr id="41991" name="Text Box 9">
            <a:extLst>
              <a:ext uri="{FF2B5EF4-FFF2-40B4-BE49-F238E27FC236}">
                <a16:creationId xmlns:a16="http://schemas.microsoft.com/office/drawing/2014/main" id="{5CB586D1-9DA9-4481-B4FC-5A74962BF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2766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2.00</a:t>
            </a:r>
          </a:p>
        </p:txBody>
      </p:sp>
      <p:sp>
        <p:nvSpPr>
          <p:cNvPr id="41992" name="Text Box 10">
            <a:extLst>
              <a:ext uri="{FF2B5EF4-FFF2-40B4-BE49-F238E27FC236}">
                <a16:creationId xmlns:a16="http://schemas.microsoft.com/office/drawing/2014/main" id="{6EB37717-588B-49A4-B114-D9826F945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1.50</a:t>
            </a:r>
          </a:p>
        </p:txBody>
      </p:sp>
      <p:sp>
        <p:nvSpPr>
          <p:cNvPr id="41993" name="Text Box 11">
            <a:extLst>
              <a:ext uri="{FF2B5EF4-FFF2-40B4-BE49-F238E27FC236}">
                <a16:creationId xmlns:a16="http://schemas.microsoft.com/office/drawing/2014/main" id="{EABD85FD-0F0D-4ED2-B015-F18DC7CE7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58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1.00</a:t>
            </a:r>
          </a:p>
        </p:txBody>
      </p:sp>
      <p:sp>
        <p:nvSpPr>
          <p:cNvPr id="41994" name="Text Box 12">
            <a:extLst>
              <a:ext uri="{FF2B5EF4-FFF2-40B4-BE49-F238E27FC236}">
                <a16:creationId xmlns:a16="http://schemas.microsoft.com/office/drawing/2014/main" id="{51E8C1C0-77C8-4F17-9928-52A7D1C14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1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0.50</a:t>
            </a:r>
          </a:p>
        </p:txBody>
      </p:sp>
      <p:sp>
        <p:nvSpPr>
          <p:cNvPr id="41995" name="Text Box 13">
            <a:extLst>
              <a:ext uri="{FF2B5EF4-FFF2-40B4-BE49-F238E27FC236}">
                <a16:creationId xmlns:a16="http://schemas.microsoft.com/office/drawing/2014/main" id="{95642214-7BE7-4768-8677-7F77471E4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41996" name="Text Box 14">
            <a:extLst>
              <a:ext uri="{FF2B5EF4-FFF2-40B4-BE49-F238E27FC236}">
                <a16:creationId xmlns:a16="http://schemas.microsoft.com/office/drawing/2014/main" id="{57FD6C9F-E4E3-40C8-857D-6E18AB209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41997" name="Text Box 15">
            <a:extLst>
              <a:ext uri="{FF2B5EF4-FFF2-40B4-BE49-F238E27FC236}">
                <a16:creationId xmlns:a16="http://schemas.microsoft.com/office/drawing/2014/main" id="{B2F87A4A-3A22-4362-8EFC-FB01A49A7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41998" name="Text Box 16">
            <a:extLst>
              <a:ext uri="{FF2B5EF4-FFF2-40B4-BE49-F238E27FC236}">
                <a16:creationId xmlns:a16="http://schemas.microsoft.com/office/drawing/2014/main" id="{866E7EC3-8068-4AE7-AD77-E57E92854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41999" name="Text Box 17">
            <a:extLst>
              <a:ext uri="{FF2B5EF4-FFF2-40B4-BE49-F238E27FC236}">
                <a16:creationId xmlns:a16="http://schemas.microsoft.com/office/drawing/2014/main" id="{BA30CB4F-4891-4344-92CD-A2267A1B9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42000" name="Text Box 18">
            <a:extLst>
              <a:ext uri="{FF2B5EF4-FFF2-40B4-BE49-F238E27FC236}">
                <a16:creationId xmlns:a16="http://schemas.microsoft.com/office/drawing/2014/main" id="{0338A512-9B18-40C3-931F-5634E8B5D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42001" name="Text Box 19">
            <a:extLst>
              <a:ext uri="{FF2B5EF4-FFF2-40B4-BE49-F238E27FC236}">
                <a16:creationId xmlns:a16="http://schemas.microsoft.com/office/drawing/2014/main" id="{8252344D-FBE2-4263-9281-B5CE15F91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42002" name="Text Box 20">
            <a:extLst>
              <a:ext uri="{FF2B5EF4-FFF2-40B4-BE49-F238E27FC236}">
                <a16:creationId xmlns:a16="http://schemas.microsoft.com/office/drawing/2014/main" id="{44E280B3-62C3-4D6E-824E-188387E8E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42003" name="Text Box 21">
            <a:extLst>
              <a:ext uri="{FF2B5EF4-FFF2-40B4-BE49-F238E27FC236}">
                <a16:creationId xmlns:a16="http://schemas.microsoft.com/office/drawing/2014/main" id="{E3CAEB92-5F4B-427B-83DE-2CADFBF7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9</a:t>
            </a:r>
          </a:p>
        </p:txBody>
      </p:sp>
      <p:sp>
        <p:nvSpPr>
          <p:cNvPr id="42004" name="Text Box 22">
            <a:extLst>
              <a:ext uri="{FF2B5EF4-FFF2-40B4-BE49-F238E27FC236}">
                <a16:creationId xmlns:a16="http://schemas.microsoft.com/office/drawing/2014/main" id="{1060CF18-BCF7-4C31-A4CD-D943B1A4B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42005" name="Text Box 23">
            <a:extLst>
              <a:ext uri="{FF2B5EF4-FFF2-40B4-BE49-F238E27FC236}">
                <a16:creationId xmlns:a16="http://schemas.microsoft.com/office/drawing/2014/main" id="{A97288DC-1094-4F8E-B758-09F37C8C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42006" name="Text Box 24">
            <a:extLst>
              <a:ext uri="{FF2B5EF4-FFF2-40B4-BE49-F238E27FC236}">
                <a16:creationId xmlns:a16="http://schemas.microsoft.com/office/drawing/2014/main" id="{F1B1E588-8155-480F-B6C2-80156976D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6172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42007" name="Text Box 25">
            <a:extLst>
              <a:ext uri="{FF2B5EF4-FFF2-40B4-BE49-F238E27FC236}">
                <a16:creationId xmlns:a16="http://schemas.microsoft.com/office/drawing/2014/main" id="{3C099059-6374-4CC6-A36C-1B2373220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371601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Price of Spam</a:t>
            </a:r>
          </a:p>
        </p:txBody>
      </p:sp>
      <p:sp>
        <p:nvSpPr>
          <p:cNvPr id="42008" name="Text Box 26">
            <a:extLst>
              <a:ext uri="{FF2B5EF4-FFF2-40B4-BE49-F238E27FC236}">
                <a16:creationId xmlns:a16="http://schemas.microsoft.com/office/drawing/2014/main" id="{467D0BE0-6FDC-438C-B57D-1D039AF68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7150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Quantity of Spam</a:t>
            </a:r>
          </a:p>
        </p:txBody>
      </p:sp>
      <p:sp>
        <p:nvSpPr>
          <p:cNvPr id="42009" name="Text Box 27">
            <a:extLst>
              <a:ext uri="{FF2B5EF4-FFF2-40B4-BE49-F238E27FC236}">
                <a16:creationId xmlns:a16="http://schemas.microsoft.com/office/drawing/2014/main" id="{D14E1E9B-A2A2-448A-B059-D3A66F8BA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1722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18460" name="Line 28">
            <a:extLst>
              <a:ext uri="{FF2B5EF4-FFF2-40B4-BE49-F238E27FC236}">
                <a16:creationId xmlns:a16="http://schemas.microsoft.com/office/drawing/2014/main" id="{D786617E-59F5-4162-9F38-03F847E3F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962400"/>
            <a:ext cx="2590800" cy="2209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8461" name="Rectangle 29">
            <a:extLst>
              <a:ext uri="{FF2B5EF4-FFF2-40B4-BE49-F238E27FC236}">
                <a16:creationId xmlns:a16="http://schemas.microsoft.com/office/drawing/2014/main" id="{354CE973-FFF9-48A0-AE9C-74173EA71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733800"/>
            <a:ext cx="127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Decrease</a:t>
            </a:r>
          </a:p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demand</a:t>
            </a:r>
          </a:p>
        </p:txBody>
      </p:sp>
      <p:sp>
        <p:nvSpPr>
          <p:cNvPr id="18462" name="Text Box 30">
            <a:extLst>
              <a:ext uri="{FF2B5EF4-FFF2-40B4-BE49-F238E27FC236}">
                <a16:creationId xmlns:a16="http://schemas.microsoft.com/office/drawing/2014/main" id="{001F6B94-8762-49B0-83CB-3863814E5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90800"/>
            <a:ext cx="23622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940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 increase in income...</a:t>
            </a:r>
          </a:p>
        </p:txBody>
      </p:sp>
      <p:sp>
        <p:nvSpPr>
          <p:cNvPr id="42013" name="Text Box 31">
            <a:extLst>
              <a:ext uri="{FF2B5EF4-FFF2-40B4-BE49-F238E27FC236}">
                <a16:creationId xmlns:a16="http://schemas.microsoft.com/office/drawing/2014/main" id="{CC724E6A-DEC8-484A-8984-2EF32CCAF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562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</a:t>
            </a:r>
            <a:r>
              <a:rPr kumimoji="0" lang="en-US" altLang="en-US" sz="3200" b="1" i="0" u="none" strike="noStrike" kern="1200" cap="none" spc="0" normalizeH="0" baseline="-2500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64" name="AutoShape 32">
            <a:extLst>
              <a:ext uri="{FF2B5EF4-FFF2-40B4-BE49-F238E27FC236}">
                <a16:creationId xmlns:a16="http://schemas.microsoft.com/office/drawing/2014/main" id="{92A144CB-0538-42D8-82A5-580C936B0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419600"/>
            <a:ext cx="1447800" cy="228600"/>
          </a:xfrm>
          <a:prstGeom prst="leftArrow">
            <a:avLst>
              <a:gd name="adj1" fmla="val 50000"/>
              <a:gd name="adj2" fmla="val 158333"/>
            </a:avLst>
          </a:prstGeom>
          <a:solidFill>
            <a:srgbClr val="DE381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2015" name="Rectangle 33">
            <a:extLst>
              <a:ext uri="{FF2B5EF4-FFF2-40B4-BE49-F238E27FC236}">
                <a16:creationId xmlns:a16="http://schemas.microsoft.com/office/drawing/2014/main" id="{CA7A2787-086D-4526-8A73-E0B3AF7F8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87375"/>
            <a:ext cx="838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Consumer Income</a:t>
            </a:r>
            <a:b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Inferior Good</a:t>
            </a:r>
          </a:p>
        </p:txBody>
      </p:sp>
    </p:spTree>
    <p:extLst>
      <p:ext uri="{BB962C8B-B14F-4D97-AF65-F5344CB8AC3E}">
        <p14:creationId xmlns:p14="http://schemas.microsoft.com/office/powerpoint/2010/main" val="40733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1" grpId="0" autoUpdateAnimBg="0"/>
      <p:bldP spid="18462" grpId="0" animBg="1" autoUpdateAnimBg="0"/>
      <p:bldP spid="184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Tahoma</vt:lpstr>
      <vt:lpstr>Times New Roman</vt:lpstr>
      <vt:lpstr>Organic</vt:lpstr>
      <vt:lpstr>Determinants of Demand </vt:lpstr>
      <vt:lpstr>PowerPoint Presentation</vt:lpstr>
      <vt:lpstr>Shifts and Changes in Demand cont.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 of Demand </dc:title>
  <dc:creator>Samer Kaddah</dc:creator>
  <cp:lastModifiedBy>Samer Kaddah</cp:lastModifiedBy>
  <cp:revision>1</cp:revision>
  <dcterms:created xsi:type="dcterms:W3CDTF">2018-09-04T19:01:40Z</dcterms:created>
  <dcterms:modified xsi:type="dcterms:W3CDTF">2018-09-04T19:01:48Z</dcterms:modified>
</cp:coreProperties>
</file>